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9" r:id="rId2"/>
    <p:sldId id="266" r:id="rId3"/>
    <p:sldId id="274" r:id="rId4"/>
    <p:sldId id="277" r:id="rId5"/>
    <p:sldId id="283" r:id="rId6"/>
    <p:sldId id="276" r:id="rId7"/>
    <p:sldId id="280" r:id="rId8"/>
    <p:sldId id="278" r:id="rId9"/>
    <p:sldId id="279" r:id="rId10"/>
    <p:sldId id="281" r:id="rId11"/>
    <p:sldId id="295" r:id="rId12"/>
    <p:sldId id="294" r:id="rId13"/>
    <p:sldId id="296" r:id="rId14"/>
    <p:sldId id="282" r:id="rId15"/>
    <p:sldId id="299" r:id="rId16"/>
    <p:sldId id="284" r:id="rId17"/>
    <p:sldId id="297" r:id="rId18"/>
    <p:sldId id="260" r:id="rId19"/>
    <p:sldId id="267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8" r:id="rId30"/>
    <p:sldId id="30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30"/>
    <p:restoredTop sz="86403"/>
  </p:normalViewPr>
  <p:slideViewPr>
    <p:cSldViewPr snapToGrid="0" snapToObjects="1" showGuides="1">
      <p:cViewPr>
        <p:scale>
          <a:sx n="55" d="100"/>
          <a:sy n="55" d="100"/>
        </p:scale>
        <p:origin x="156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CE82-F5B6-F04A-9FCD-70626207BB56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D3FE-5BE7-A84F-90AB-A4D9AF66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90EC1-C8F5-D64D-8250-6B6CB34D41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4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1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 except: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exchange correlation functional you decide to use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DFT parameters you use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𝛼𝛽𝛾</m:t>
                        </m:r>
                      </m:sup>
                    </m:sSubSup>
                  </m:oMath>
                </a14:m>
                <a:r>
                  <a:rPr lang="en-US" sz="1200" dirty="0"/>
                  <a:t> 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k-mesh density (hopefully converged)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cutoff energy (hopefully converged)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found all of the possible 3 phonon scattering processes (Gaussian smearing, search algorithm)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perform your Brillouin zone integration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uniform k-mesh? cylindrical k-mesh?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Whether or not you included crystal boundary scattering, i.e. a maximum allowed mean free path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 except: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exchange correlation functional you decide to use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DFT parameters you use for </a:t>
                </a:r>
                <a:r>
                  <a:rPr lang="en-US" sz="1200" i="0">
                    <a:latin typeface="Cambria Math" panose="02040503050406030204" pitchFamily="18" charset="0"/>
                  </a:rPr>
                  <a:t>Φ_𝑖𝑗^𝛼𝛽</a:t>
                </a:r>
                <a:r>
                  <a:rPr lang="en-US" sz="1200" dirty="0"/>
                  <a:t> and </a:t>
                </a:r>
                <a:r>
                  <a:rPr lang="en-US" sz="1200" i="0">
                    <a:latin typeface="Cambria Math" panose="02040503050406030204" pitchFamily="18" charset="0"/>
                  </a:rPr>
                  <a:t>Φ_𝑖𝑗𝑘^𝛼𝛽𝛾</a:t>
                </a:r>
                <a:r>
                  <a:rPr lang="en-US" sz="1200" dirty="0"/>
                  <a:t> 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k-mesh density (hopefully converged)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cutoff energy (hopefully converged)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found all of the possible 3 phonon scattering processes (Gaussian smearing, search algorithm)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perform your Brillouin zone integration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uniform k-mesh? cylindrical k-mesh?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Whether or not you included crystal boundary scattering, i.e. a maximum allowed mean free path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822A-3647-EE44-BCBF-B41600958948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enriquemiranda.github.io/phononwebsite/phonon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tiff"/><Relationship Id="rId7" Type="http://schemas.openxmlformats.org/officeDocument/2006/relationships/image" Target="../media/image31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1.emf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nstrations.wolfram.com/WavepacketForAFreeParticle/" TargetMode="External"/><Relationship Id="rId2" Type="http://schemas.openxmlformats.org/officeDocument/2006/relationships/hyperlink" Target="https://www.youtube.com/watch?v=tlM9vq-bep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aip.scitation.org/doi/10.1063/1.5064602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6.png"/><Relationship Id="rId18" Type="http://schemas.openxmlformats.org/officeDocument/2006/relationships/image" Target="../media/image80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12" Type="http://schemas.openxmlformats.org/officeDocument/2006/relationships/image" Target="../media/image65.png"/><Relationship Id="rId17" Type="http://schemas.openxmlformats.org/officeDocument/2006/relationships/image" Target="../media/image79.png"/><Relationship Id="rId2" Type="http://schemas.openxmlformats.org/officeDocument/2006/relationships/image" Target="../media/image4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5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tiff"/><Relationship Id="rId7" Type="http://schemas.openxmlformats.org/officeDocument/2006/relationships/image" Target="../media/image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rileyhanus.com/scienc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tiff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hyperlink" Target="http://www.almabte.eu/index.php/database/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://phonondb.mtl.kyoto-u.ac.jp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10" Type="http://schemas.openxmlformats.org/officeDocument/2006/relationships/image" Target="../media/image72.png"/><Relationship Id="rId4" Type="http://schemas.openxmlformats.org/officeDocument/2006/relationships/image" Target="../media/image15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73.png"/><Relationship Id="rId7" Type="http://schemas.openxmlformats.org/officeDocument/2006/relationships/image" Target="../media/image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mabte.eu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atztogo.github.io/phonop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hyperlink" Target="http://www.shengbte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2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A0DAF3-D026-2044-8627-C66D49D8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25" y="1646677"/>
            <a:ext cx="4693463" cy="292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E9A4B-1DC3-3E43-9F07-4F8F58F1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50" y="1646677"/>
            <a:ext cx="4593950" cy="292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4911B-6412-834B-8C4C-B580B2EFF3A5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48F-B50F-7E4F-BE17-87EC24E2A262}"/>
              </a:ext>
            </a:extLst>
          </p:cNvPr>
          <p:cNvSpPr txBox="1"/>
          <p:nvPr/>
        </p:nvSpPr>
        <p:spPr>
          <a:xfrm>
            <a:off x="5071362" y="232385"/>
            <a:ext cx="300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atomic mass and the </a:t>
            </a:r>
          </a:p>
          <a:p>
            <a:r>
              <a:rPr lang="en-US" dirty="0"/>
              <a:t>phonon band gap.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3E8C9-A67E-9A4C-BBBB-0E21047D5F1E}"/>
              </a:ext>
            </a:extLst>
          </p:cNvPr>
          <p:cNvSpPr txBox="1"/>
          <p:nvPr/>
        </p:nvSpPr>
        <p:spPr>
          <a:xfrm>
            <a:off x="205991" y="1209374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GaN:  N mass =  14 </a:t>
            </a:r>
            <a:r>
              <a:rPr lang="en-US" dirty="0" err="1"/>
              <a:t>amu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D3938-BD19-C045-839F-0494FD0065B8}"/>
              </a:ext>
            </a:extLst>
          </p:cNvPr>
          <p:cNvSpPr txBox="1"/>
          <p:nvPr/>
        </p:nvSpPr>
        <p:spPr>
          <a:xfrm>
            <a:off x="5071362" y="1277345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GaAs: As mass = 75 </a:t>
            </a:r>
            <a:r>
              <a:rPr lang="en-US" dirty="0" err="1"/>
              <a:t>amu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6AB90-8545-3B48-ABA4-91BC677F4594}"/>
              </a:ext>
            </a:extLst>
          </p:cNvPr>
          <p:cNvCxnSpPr/>
          <p:nvPr/>
        </p:nvCxnSpPr>
        <p:spPr>
          <a:xfrm>
            <a:off x="4650377" y="2474726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392BB-E41B-9548-848D-5009FCDFE751}"/>
              </a:ext>
            </a:extLst>
          </p:cNvPr>
          <p:cNvSpPr txBox="1"/>
          <p:nvPr/>
        </p:nvSpPr>
        <p:spPr>
          <a:xfrm>
            <a:off x="4459349" y="2135307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2369-B46F-DD47-AEB0-C5D03D162078}"/>
              </a:ext>
            </a:extLst>
          </p:cNvPr>
          <p:cNvSpPr txBox="1"/>
          <p:nvPr/>
        </p:nvSpPr>
        <p:spPr>
          <a:xfrm>
            <a:off x="22228" y="325414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11777-EC44-B34C-BC21-4AB96E3D42DD}"/>
              </a:ext>
            </a:extLst>
          </p:cNvPr>
          <p:cNvCxnSpPr/>
          <p:nvPr/>
        </p:nvCxnSpPr>
        <p:spPr>
          <a:xfrm>
            <a:off x="205991" y="3562215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/>
              <p:nvPr/>
            </p:nvSpPr>
            <p:spPr>
              <a:xfrm>
                <a:off x="4697451" y="5999973"/>
                <a:ext cx="4228209" cy="646331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THz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≈40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THz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451" y="5999973"/>
                <a:ext cx="4228209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560A-EF1E-2243-AE1E-C13F954EB7B7}"/>
                  </a:ext>
                </a:extLst>
              </p:cNvPr>
              <p:cNvSpPr txBox="1"/>
              <p:nvPr/>
            </p:nvSpPr>
            <p:spPr>
              <a:xfrm>
                <a:off x="179342" y="4820087"/>
                <a:ext cx="8480976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Units for vertical (energy) axis:</a:t>
                </a:r>
              </a:p>
              <a:p>
                <a:r>
                  <a:rPr lang="en-US" sz="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 ‘angular’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THz</m:t>
                        </m:r>
                      </m:e>
                    </m:d>
                  </m:oMath>
                </a14:m>
                <a:r>
                  <a:rPr lang="en-US" dirty="0"/>
                  <a:t> (they won’t show the rad though)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‘ordinal’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frequency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560A-EF1E-2243-AE1E-C13F954E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42" y="4820087"/>
                <a:ext cx="8480976" cy="1600438"/>
              </a:xfrm>
              <a:prstGeom prst="rect">
                <a:avLst/>
              </a:prstGeom>
              <a:blipFill>
                <a:blip r:embed="rId6"/>
                <a:stretch>
                  <a:fillRect l="-448" t="-1575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3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F1EB2-7C84-7343-B0BB-12A3BA47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450" y="693681"/>
            <a:ext cx="4791450" cy="496613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A8B0394-4E67-7849-8FFB-CE339AE9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377" y="1198180"/>
            <a:ext cx="5277554" cy="547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74098-0FD8-BF46-98A8-A1232C3CA0CD}"/>
              </a:ext>
            </a:extLst>
          </p:cNvPr>
          <p:cNvSpPr txBox="1"/>
          <p:nvPr/>
        </p:nvSpPr>
        <p:spPr>
          <a:xfrm>
            <a:off x="394138" y="189185"/>
            <a:ext cx="116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Ga: Brown</a:t>
            </a:r>
          </a:p>
          <a:p>
            <a:r>
              <a:rPr lang="en-US" dirty="0"/>
              <a:t>N: 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DCC35-9DE1-644C-8EE3-22E3ED768696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585D31-7E41-4D48-BC29-E3377120AC4A}"/>
              </a:ext>
            </a:extLst>
          </p:cNvPr>
          <p:cNvSpPr/>
          <p:nvPr/>
        </p:nvSpPr>
        <p:spPr>
          <a:xfrm>
            <a:off x="4324154" y="1891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https://henriquemiranda.github.io/phononwebsite/phonon.html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97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32D7A-EB2D-2645-B155-9A4DDF34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4624129" cy="47927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CA8398D-0645-3A4A-A92A-0A784608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97" y="764627"/>
            <a:ext cx="5167268" cy="532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8439E1-0F23-8A48-806B-E06B17250C47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</p:spTree>
    <p:extLst>
      <p:ext uri="{BB962C8B-B14F-4D97-AF65-F5344CB8AC3E}">
        <p14:creationId xmlns:p14="http://schemas.microsoft.com/office/powerpoint/2010/main" val="427314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7F297-8D79-E746-9D47-8FD5EEC1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724"/>
            <a:ext cx="4244472" cy="439921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AB7C9C5-891E-D542-A2D1-52CF7EB0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42037"/>
            <a:ext cx="5029200" cy="5302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CCECBD-DFB6-1447-B5D9-74CDFEE1EEB0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</p:spTree>
    <p:extLst>
      <p:ext uri="{BB962C8B-B14F-4D97-AF65-F5344CB8AC3E}">
        <p14:creationId xmlns:p14="http://schemas.microsoft.com/office/powerpoint/2010/main" val="359186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A3626-16B0-9646-9D3E-37DFC2968359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FDB1A-CF0D-6443-BAA9-61723DC5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979581"/>
            <a:ext cx="5279306" cy="366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D80CF-B436-A846-80DC-FAC21886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82" y="2256536"/>
            <a:ext cx="3169087" cy="168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B88C-9DC4-654E-B238-4488C5BBB23A}"/>
              </a:ext>
            </a:extLst>
          </p:cNvPr>
          <p:cNvSpPr txBox="1"/>
          <p:nvPr/>
        </p:nvSpPr>
        <p:spPr>
          <a:xfrm>
            <a:off x="5177481" y="360529"/>
            <a:ext cx="334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velocity and phase velocity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7C4BF8-65BD-7244-8797-5D5CFF9FDB38}"/>
              </a:ext>
            </a:extLst>
          </p:cNvPr>
          <p:cNvGrpSpPr/>
          <p:nvPr/>
        </p:nvGrpSpPr>
        <p:grpSpPr>
          <a:xfrm>
            <a:off x="3559502" y="2255275"/>
            <a:ext cx="910121" cy="1134543"/>
            <a:chOff x="3559502" y="2870135"/>
            <a:chExt cx="910121" cy="1134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/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blipFill>
                  <a:blip r:embed="rId4"/>
                  <a:stretch>
                    <a:fillRect t="-2381" r="-274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E6BA3E6-BBB1-1F4C-A316-E6BF3D13C88B}"/>
                </a:ext>
              </a:extLst>
            </p:cNvPr>
            <p:cNvSpPr/>
            <p:nvPr/>
          </p:nvSpPr>
          <p:spPr>
            <a:xfrm>
              <a:off x="3780608" y="3712606"/>
              <a:ext cx="135924" cy="292072"/>
            </a:xfrm>
            <a:custGeom>
              <a:avLst/>
              <a:gdLst>
                <a:gd name="connsiteX0" fmla="*/ 0 w 135924"/>
                <a:gd name="connsiteY0" fmla="*/ 283606 h 283606"/>
                <a:gd name="connsiteX1" fmla="*/ 67962 w 135924"/>
                <a:gd name="connsiteY1" fmla="*/ 0 h 283606"/>
                <a:gd name="connsiteX2" fmla="*/ 135924 w 135924"/>
                <a:gd name="connsiteY2" fmla="*/ 283606 h 283606"/>
                <a:gd name="connsiteX3" fmla="*/ 0 w 135924"/>
                <a:gd name="connsiteY3" fmla="*/ 283606 h 283606"/>
                <a:gd name="connsiteX0" fmla="*/ 0 w 135924"/>
                <a:gd name="connsiteY0" fmla="*/ 300539 h 300539"/>
                <a:gd name="connsiteX1" fmla="*/ 34095 w 135924"/>
                <a:gd name="connsiteY1" fmla="*/ 0 h 300539"/>
                <a:gd name="connsiteX2" fmla="*/ 135924 w 135924"/>
                <a:gd name="connsiteY2" fmla="*/ 300539 h 300539"/>
                <a:gd name="connsiteX3" fmla="*/ 0 w 135924"/>
                <a:gd name="connsiteY3" fmla="*/ 300539 h 300539"/>
                <a:gd name="connsiteX0" fmla="*/ 0 w 135924"/>
                <a:gd name="connsiteY0" fmla="*/ 292072 h 292072"/>
                <a:gd name="connsiteX1" fmla="*/ 228 w 135924"/>
                <a:gd name="connsiteY1" fmla="*/ 0 h 292072"/>
                <a:gd name="connsiteX2" fmla="*/ 135924 w 135924"/>
                <a:gd name="connsiteY2" fmla="*/ 292072 h 292072"/>
                <a:gd name="connsiteX3" fmla="*/ 0 w 135924"/>
                <a:gd name="connsiteY3" fmla="*/ 292072 h 29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24" h="292072">
                  <a:moveTo>
                    <a:pt x="0" y="292072"/>
                  </a:moveTo>
                  <a:lnTo>
                    <a:pt x="228" y="0"/>
                  </a:lnTo>
                  <a:lnTo>
                    <a:pt x="135924" y="292072"/>
                  </a:lnTo>
                  <a:lnTo>
                    <a:pt x="0" y="2920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D4065B-E23A-B940-A768-AFF471FF7682}"/>
              </a:ext>
            </a:extLst>
          </p:cNvPr>
          <p:cNvGrpSpPr/>
          <p:nvPr/>
        </p:nvGrpSpPr>
        <p:grpSpPr>
          <a:xfrm>
            <a:off x="3829717" y="2294493"/>
            <a:ext cx="4808256" cy="2111406"/>
            <a:chOff x="3829717" y="2909353"/>
            <a:chExt cx="4808256" cy="211140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9ED091-2D92-3F47-965E-C0D1D195C56B}"/>
                </a:ext>
              </a:extLst>
            </p:cNvPr>
            <p:cNvSpPr/>
            <p:nvPr/>
          </p:nvSpPr>
          <p:spPr>
            <a:xfrm rot="20358588">
              <a:off x="3829717" y="3802204"/>
              <a:ext cx="95420" cy="1320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9D6805-98D2-9440-8E65-88ADA4363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570" y="2909353"/>
              <a:ext cx="1962474" cy="883932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219C96-2A20-D542-A360-3B217CC61B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6532" y="3933159"/>
              <a:ext cx="1894512" cy="25595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3BC459-06EA-0447-B673-32872DED62AF}"/>
                </a:ext>
              </a:extLst>
            </p:cNvPr>
            <p:cNvCxnSpPr/>
            <p:nvPr/>
          </p:nvCxnSpPr>
          <p:spPr>
            <a:xfrm>
              <a:off x="8034291" y="4625266"/>
              <a:ext cx="6036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/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28FC4B-EA01-2448-B1AE-2C29924FEBA2}"/>
              </a:ext>
            </a:extLst>
          </p:cNvPr>
          <p:cNvGrpSpPr/>
          <p:nvPr/>
        </p:nvGrpSpPr>
        <p:grpSpPr>
          <a:xfrm>
            <a:off x="1046064" y="1833478"/>
            <a:ext cx="5637733" cy="2400554"/>
            <a:chOff x="1046064" y="2448338"/>
            <a:chExt cx="5637733" cy="2400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/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475C57B-EFA7-5A43-92CC-D51F4FF6C99B}"/>
                </a:ext>
              </a:extLst>
            </p:cNvPr>
            <p:cNvSpPr/>
            <p:nvPr/>
          </p:nvSpPr>
          <p:spPr>
            <a:xfrm>
              <a:off x="1046064" y="433046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ABD2AC-77A4-9040-A346-D79AE0DF10A8}"/>
                </a:ext>
              </a:extLst>
            </p:cNvPr>
            <p:cNvCxnSpPr/>
            <p:nvPr/>
          </p:nvCxnSpPr>
          <p:spPr>
            <a:xfrm>
              <a:off x="6158753" y="2886301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/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43B743-9059-E24F-A03B-DE89C3741E26}"/>
                </a:ext>
              </a:extLst>
            </p:cNvPr>
            <p:cNvCxnSpPr/>
            <p:nvPr/>
          </p:nvCxnSpPr>
          <p:spPr>
            <a:xfrm>
              <a:off x="6324600" y="4330460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/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/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blipFill>
                <a:blip r:embed="rId9"/>
                <a:stretch>
                  <a:fillRect l="-3030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615254A-C130-974C-AA52-1A08DDE8048A}"/>
              </a:ext>
            </a:extLst>
          </p:cNvPr>
          <p:cNvSpPr txBox="1"/>
          <p:nvPr/>
        </p:nvSpPr>
        <p:spPr>
          <a:xfrm>
            <a:off x="323557" y="5522318"/>
            <a:ext cx="218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Phonon-gas model for heat flux: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/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flux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velocity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Energy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2BEE10D-D3AA-A448-AFD3-84EFB41CDB85}"/>
              </a:ext>
            </a:extLst>
          </p:cNvPr>
          <p:cNvGrpSpPr/>
          <p:nvPr/>
        </p:nvGrpSpPr>
        <p:grpSpPr>
          <a:xfrm>
            <a:off x="7377626" y="5243782"/>
            <a:ext cx="1660898" cy="1165250"/>
            <a:chOff x="7377626" y="5243782"/>
            <a:chExt cx="1660898" cy="11652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0831D0-0773-AA43-BADD-D29E90B33C13}"/>
                </a:ext>
              </a:extLst>
            </p:cNvPr>
            <p:cNvSpPr/>
            <p:nvPr/>
          </p:nvSpPr>
          <p:spPr>
            <a:xfrm>
              <a:off x="7984938" y="5243782"/>
              <a:ext cx="603970" cy="1165250"/>
            </a:xfrm>
            <a:custGeom>
              <a:avLst/>
              <a:gdLst>
                <a:gd name="connsiteX0" fmla="*/ 0 w 942104"/>
                <a:gd name="connsiteY0" fmla="*/ 0 h 764505"/>
                <a:gd name="connsiteX1" fmla="*/ 942104 w 942104"/>
                <a:gd name="connsiteY1" fmla="*/ 0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669912 h 764505"/>
                <a:gd name="connsiteX4" fmla="*/ 0 w 942104"/>
                <a:gd name="connsiteY4" fmla="*/ 0 h 764505"/>
                <a:gd name="connsiteX0" fmla="*/ 0 w 611028"/>
                <a:gd name="connsiteY0" fmla="*/ 0 h 1048285"/>
                <a:gd name="connsiteX1" fmla="*/ 595262 w 611028"/>
                <a:gd name="connsiteY1" fmla="*/ 331076 h 1048285"/>
                <a:gd name="connsiteX2" fmla="*/ 611028 w 611028"/>
                <a:gd name="connsiteY2" fmla="*/ 1048285 h 1048285"/>
                <a:gd name="connsiteX3" fmla="*/ 0 w 611028"/>
                <a:gd name="connsiteY3" fmla="*/ 669912 h 1048285"/>
                <a:gd name="connsiteX4" fmla="*/ 0 w 611028"/>
                <a:gd name="connsiteY4" fmla="*/ 0 h 1048285"/>
                <a:gd name="connsiteX0" fmla="*/ 0 w 595262"/>
                <a:gd name="connsiteY0" fmla="*/ 0 h 1095581"/>
                <a:gd name="connsiteX1" fmla="*/ 595262 w 595262"/>
                <a:gd name="connsiteY1" fmla="*/ 331076 h 1095581"/>
                <a:gd name="connsiteX2" fmla="*/ 547966 w 595262"/>
                <a:gd name="connsiteY2" fmla="*/ 1095581 h 1095581"/>
                <a:gd name="connsiteX3" fmla="*/ 0 w 595262"/>
                <a:gd name="connsiteY3" fmla="*/ 669912 h 1095581"/>
                <a:gd name="connsiteX4" fmla="*/ 0 w 595262"/>
                <a:gd name="connsiteY4" fmla="*/ 0 h 1095581"/>
                <a:gd name="connsiteX0" fmla="*/ 0 w 595262"/>
                <a:gd name="connsiteY0" fmla="*/ 0 h 1217501"/>
                <a:gd name="connsiteX1" fmla="*/ 595262 w 595262"/>
                <a:gd name="connsiteY1" fmla="*/ 331076 h 1217501"/>
                <a:gd name="connsiteX2" fmla="*/ 591509 w 595262"/>
                <a:gd name="connsiteY2" fmla="*/ 1217501 h 1217501"/>
                <a:gd name="connsiteX3" fmla="*/ 0 w 595262"/>
                <a:gd name="connsiteY3" fmla="*/ 669912 h 1217501"/>
                <a:gd name="connsiteX4" fmla="*/ 0 w 595262"/>
                <a:gd name="connsiteY4" fmla="*/ 0 h 1217501"/>
                <a:gd name="connsiteX0" fmla="*/ 0 w 595262"/>
                <a:gd name="connsiteY0" fmla="*/ 0 h 1165250"/>
                <a:gd name="connsiteX1" fmla="*/ 595262 w 595262"/>
                <a:gd name="connsiteY1" fmla="*/ 331076 h 1165250"/>
                <a:gd name="connsiteX2" fmla="*/ 591509 w 595262"/>
                <a:gd name="connsiteY2" fmla="*/ 1165250 h 1165250"/>
                <a:gd name="connsiteX3" fmla="*/ 0 w 595262"/>
                <a:gd name="connsiteY3" fmla="*/ 669912 h 1165250"/>
                <a:gd name="connsiteX4" fmla="*/ 0 w 595262"/>
                <a:gd name="connsiteY4" fmla="*/ 0 h 1165250"/>
                <a:gd name="connsiteX0" fmla="*/ 0 w 603970"/>
                <a:gd name="connsiteY0" fmla="*/ 0 h 1165250"/>
                <a:gd name="connsiteX1" fmla="*/ 603970 w 603970"/>
                <a:gd name="connsiteY1" fmla="*/ 261408 h 1165250"/>
                <a:gd name="connsiteX2" fmla="*/ 591509 w 603970"/>
                <a:gd name="connsiteY2" fmla="*/ 1165250 h 1165250"/>
                <a:gd name="connsiteX3" fmla="*/ 0 w 603970"/>
                <a:gd name="connsiteY3" fmla="*/ 669912 h 1165250"/>
                <a:gd name="connsiteX4" fmla="*/ 0 w 603970"/>
                <a:gd name="connsiteY4" fmla="*/ 0 h 11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970" h="1165250">
                  <a:moveTo>
                    <a:pt x="0" y="0"/>
                  </a:moveTo>
                  <a:lnTo>
                    <a:pt x="603970" y="261408"/>
                  </a:lnTo>
                  <a:lnTo>
                    <a:pt x="591509" y="1165250"/>
                  </a:lnTo>
                  <a:lnTo>
                    <a:pt x="0" y="669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1DE87B-06A5-3442-90CF-7EAD63E5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487165">
              <a:off x="7622258" y="6118136"/>
              <a:ext cx="342900" cy="25400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1E1469-5416-8640-8829-865E173C4A47}"/>
                </a:ext>
              </a:extLst>
            </p:cNvPr>
            <p:cNvCxnSpPr/>
            <p:nvPr/>
          </p:nvCxnSpPr>
          <p:spPr>
            <a:xfrm flipV="1">
              <a:off x="7966830" y="5950180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4CCD49-F81A-2243-BE18-195F773B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327987">
              <a:off x="7434108" y="5394032"/>
              <a:ext cx="342900" cy="254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E192D9-B5F3-F045-A6FB-59341CCB7880}"/>
                </a:ext>
              </a:extLst>
            </p:cNvPr>
            <p:cNvCxnSpPr>
              <a:cxnSpLocks/>
            </p:cNvCxnSpPr>
            <p:nvPr/>
          </p:nvCxnSpPr>
          <p:spPr>
            <a:xfrm rot="2440822" flipV="1">
              <a:off x="7837416" y="5460408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DBCEC6-3799-5548-BBE7-B3B63645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0657087">
              <a:off x="7377626" y="5810198"/>
              <a:ext cx="342900" cy="254000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3673F9-DE1A-A04B-A473-69EFE30D726D}"/>
                </a:ext>
              </a:extLst>
            </p:cNvPr>
            <p:cNvCxnSpPr>
              <a:cxnSpLocks/>
            </p:cNvCxnSpPr>
            <p:nvPr/>
          </p:nvCxnSpPr>
          <p:spPr>
            <a:xfrm rot="1169922" flipV="1">
              <a:off x="7780934" y="5744494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28F90A6-D6C2-ED47-A466-5A93FC4F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908009">
              <a:off x="8695624" y="5485494"/>
              <a:ext cx="342900" cy="254000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A23AE1-4D37-5B46-9B9C-45D3050A2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098" y="5681644"/>
              <a:ext cx="251875" cy="641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2269A8-69B1-3E44-8A7D-1D4CA0CED43E}"/>
              </a:ext>
            </a:extLst>
          </p:cNvPr>
          <p:cNvGrpSpPr/>
          <p:nvPr/>
        </p:nvGrpSpPr>
        <p:grpSpPr>
          <a:xfrm>
            <a:off x="3043646" y="5217656"/>
            <a:ext cx="2775856" cy="1030712"/>
            <a:chOff x="3043646" y="5217656"/>
            <a:chExt cx="2775856" cy="10307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0D71893-95E6-7D45-8D0A-917F472DB138}"/>
                </a:ext>
              </a:extLst>
            </p:cNvPr>
            <p:cNvSpPr/>
            <p:nvPr/>
          </p:nvSpPr>
          <p:spPr>
            <a:xfrm>
              <a:off x="3043646" y="5217656"/>
              <a:ext cx="1162594" cy="2019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CB0F64-5847-184E-9C6C-5FA9BBD2D6C3}"/>
                </a:ext>
              </a:extLst>
            </p:cNvPr>
            <p:cNvSpPr/>
            <p:nvPr/>
          </p:nvSpPr>
          <p:spPr>
            <a:xfrm>
              <a:off x="3126490" y="5697419"/>
              <a:ext cx="237190" cy="550949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71B101-13E6-A644-9B62-C650A4FE575E}"/>
                </a:ext>
              </a:extLst>
            </p:cNvPr>
            <p:cNvSpPr/>
            <p:nvPr/>
          </p:nvSpPr>
          <p:spPr>
            <a:xfrm>
              <a:off x="3716363" y="5828988"/>
              <a:ext cx="761424" cy="30902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168BE5-0DD9-6548-B6AE-2D37CB6B7DB0}"/>
                </a:ext>
              </a:extLst>
            </p:cNvPr>
            <p:cNvSpPr/>
            <p:nvPr/>
          </p:nvSpPr>
          <p:spPr>
            <a:xfrm>
              <a:off x="4356465" y="5217656"/>
              <a:ext cx="656406" cy="201974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7861F1-7097-5D45-8DDF-38DFD487EF9D}"/>
                </a:ext>
              </a:extLst>
            </p:cNvPr>
            <p:cNvSpPr/>
            <p:nvPr/>
          </p:nvSpPr>
          <p:spPr>
            <a:xfrm>
              <a:off x="4493329" y="5830394"/>
              <a:ext cx="311311" cy="30902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10DBB1-A9A1-BA4C-87B9-B066F02C005B}"/>
                </a:ext>
              </a:extLst>
            </p:cNvPr>
            <p:cNvSpPr/>
            <p:nvPr/>
          </p:nvSpPr>
          <p:spPr>
            <a:xfrm>
              <a:off x="5163096" y="5226534"/>
              <a:ext cx="656406" cy="201974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175F3B-8E88-CB44-A864-B58757C01C79}"/>
                </a:ext>
              </a:extLst>
            </p:cNvPr>
            <p:cNvSpPr/>
            <p:nvPr/>
          </p:nvSpPr>
          <p:spPr>
            <a:xfrm>
              <a:off x="4826729" y="5825743"/>
              <a:ext cx="580750" cy="304108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57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F9D57-3ACD-E647-A263-EB82FC509B82}"/>
              </a:ext>
            </a:extLst>
          </p:cNvPr>
          <p:cNvSpPr txBox="1"/>
          <p:nvPr/>
        </p:nvSpPr>
        <p:spPr>
          <a:xfrm>
            <a:off x="323557" y="295421"/>
            <a:ext cx="193674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Wave packets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A54AB-BF30-0C45-9EC5-1F91F92A60CC}"/>
              </a:ext>
            </a:extLst>
          </p:cNvPr>
          <p:cNvSpPr txBox="1"/>
          <p:nvPr/>
        </p:nvSpPr>
        <p:spPr>
          <a:xfrm>
            <a:off x="2698230" y="341587"/>
            <a:ext cx="25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and phase velocity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08F9B-C8AA-0041-B3F8-54415F3EE4B7}"/>
              </a:ext>
            </a:extLst>
          </p:cNvPr>
          <p:cNvSpPr/>
          <p:nvPr/>
        </p:nvSpPr>
        <p:spPr>
          <a:xfrm>
            <a:off x="517163" y="1296809"/>
            <a:ext cx="318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https://www.youtube.com/watch?v=tlM9vq-bepA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F9D03-1AC8-F742-A1A6-7F8140CA2DA2}"/>
              </a:ext>
            </a:extLst>
          </p:cNvPr>
          <p:cNvSpPr/>
          <p:nvPr/>
        </p:nvSpPr>
        <p:spPr>
          <a:xfrm>
            <a:off x="517163" y="4273312"/>
            <a:ext cx="3185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https://demonstrations.wolfram.com/WavepacketForAFreeParticle/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31CD3-15BF-7949-AF34-97C48269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83" y="3692654"/>
            <a:ext cx="3022069" cy="303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0FB7C-8961-1C4F-AEF3-BAB493B5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58" y="883797"/>
            <a:ext cx="4584663" cy="26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9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019C49-AFD1-DA46-BCB4-A591E4B9E70D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BF9D2-7486-5341-9FCA-E3CDD57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14" y="295421"/>
            <a:ext cx="4118429" cy="57319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2072E-39D7-2942-ACAF-02830073D55E}"/>
                  </a:ext>
                </a:extLst>
              </p:cNvPr>
              <p:cNvSpPr txBox="1"/>
              <p:nvPr/>
            </p:nvSpPr>
            <p:spPr>
              <a:xfrm>
                <a:off x="323558" y="873101"/>
                <a:ext cx="4118429" cy="2576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Lines are all: </a:t>
                </a:r>
              </a:p>
              <a:p>
                <a:endParaRPr lang="en-US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DFT obtained interatomic force constants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sz="15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𝛼𝛽𝛾</m:t>
                        </m:r>
                      </m:sup>
                    </m:sSubSup>
                  </m:oMath>
                </a14:m>
                <a:r>
                  <a:rPr lang="en-US" sz="15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Phonon properties from lattice 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Thermal conductivity from the phonon gas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First principles simulation, no adjustable parameters… but there are choices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5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2072E-39D7-2942-ACAF-02830073D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873101"/>
                <a:ext cx="4118429" cy="2576346"/>
              </a:xfrm>
              <a:prstGeom prst="rect">
                <a:avLst/>
              </a:prstGeom>
              <a:blipFill>
                <a:blip r:embed="rId4"/>
                <a:stretch>
                  <a:fillRect l="-307" t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FF1E57-3787-7643-B9F5-E8466F8147D9}"/>
              </a:ext>
            </a:extLst>
          </p:cNvPr>
          <p:cNvSpPr txBox="1"/>
          <p:nvPr/>
        </p:nvSpPr>
        <p:spPr>
          <a:xfrm>
            <a:off x="1173348" y="6211669"/>
            <a:ext cx="653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hlinkClick r:id="rId5"/>
              </a:rPr>
              <a:t>McGaughey</a:t>
            </a:r>
            <a:r>
              <a:rPr lang="en-US" sz="1200" dirty="0">
                <a:hlinkClick r:id="rId5"/>
              </a:rPr>
              <a:t>, A. J. H., Jain, A. &amp; Kim, H. Phonon properties and thermal conductivity from first principles, lattice dynamics, and the Boltzmann transport equation. </a:t>
            </a:r>
            <a:r>
              <a:rPr lang="en-US" sz="1200" i="1" dirty="0">
                <a:hlinkClick r:id="rId5"/>
              </a:rPr>
              <a:t>J. Appl. Phys.</a:t>
            </a:r>
            <a:r>
              <a:rPr lang="en-US" sz="1200" dirty="0">
                <a:hlinkClick r:id="rId5"/>
              </a:rPr>
              <a:t> </a:t>
            </a:r>
            <a:r>
              <a:rPr lang="en-US" sz="1200" b="1" dirty="0">
                <a:hlinkClick r:id="rId5"/>
              </a:rPr>
              <a:t>125</a:t>
            </a:r>
            <a:r>
              <a:rPr lang="en-US" sz="1200" dirty="0">
                <a:hlinkClick r:id="rId5"/>
              </a:rPr>
              <a:t>, 011101 (2019).</a:t>
            </a:r>
            <a:endParaRPr lang="en-US" sz="1200" dirty="0"/>
          </a:p>
          <a:p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152D71-070B-1842-9BDC-D277E615F345}"/>
                  </a:ext>
                </a:extLst>
              </p:cNvPr>
              <p:cNvSpPr txBox="1"/>
              <p:nvPr/>
            </p:nvSpPr>
            <p:spPr>
              <a:xfrm>
                <a:off x="700965" y="3285659"/>
                <a:ext cx="3363613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152D71-070B-1842-9BDC-D277E615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5" y="3285659"/>
                <a:ext cx="3363613" cy="689804"/>
              </a:xfrm>
              <a:prstGeom prst="rect">
                <a:avLst/>
              </a:prstGeom>
              <a:blipFill>
                <a:blip r:embed="rId6"/>
                <a:stretch>
                  <a:fillRect l="-3759" t="-121818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00FEF-28FF-8940-AB66-CE8C3B94AE5E}"/>
              </a:ext>
            </a:extLst>
          </p:cNvPr>
          <p:cNvGrpSpPr/>
          <p:nvPr/>
        </p:nvGrpSpPr>
        <p:grpSpPr>
          <a:xfrm>
            <a:off x="894896" y="4921392"/>
            <a:ext cx="3452736" cy="1022917"/>
            <a:chOff x="887618" y="4991057"/>
            <a:chExt cx="3452736" cy="10229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23615D-E13B-0A4A-8740-0CD5255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3539" y="4991057"/>
              <a:ext cx="1926815" cy="1022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24B78-906B-9247-87A0-01B20F22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618" y="5052206"/>
              <a:ext cx="863187" cy="9248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046AF8-9AE6-DF43-AE76-103A9F80A9A5}"/>
                </a:ext>
              </a:extLst>
            </p:cNvPr>
            <p:cNvSpPr txBox="1"/>
            <p:nvPr/>
          </p:nvSpPr>
          <p:spPr>
            <a:xfrm>
              <a:off x="1861803" y="5095212"/>
              <a:ext cx="381777" cy="495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55DA69-F8EC-3547-8C9F-C9AC8D5852B1}"/>
              </a:ext>
            </a:extLst>
          </p:cNvPr>
          <p:cNvGrpSpPr/>
          <p:nvPr/>
        </p:nvGrpSpPr>
        <p:grpSpPr>
          <a:xfrm>
            <a:off x="1415256" y="3737857"/>
            <a:ext cx="3074400" cy="1068945"/>
            <a:chOff x="1415256" y="3737857"/>
            <a:chExt cx="3074400" cy="10689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985A67-55ED-CD40-B79F-DC07E760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5256" y="3737857"/>
              <a:ext cx="3074400" cy="106894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31F8E3-0506-434A-A71B-0E85CAC937A1}"/>
                </a:ext>
              </a:extLst>
            </p:cNvPr>
            <p:cNvCxnSpPr/>
            <p:nvPr/>
          </p:nvCxnSpPr>
          <p:spPr>
            <a:xfrm flipH="1">
              <a:off x="1641231" y="3801189"/>
              <a:ext cx="223549" cy="3585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5AD6D9-55CE-844E-A12F-02CF9C9610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4651" y="3788468"/>
              <a:ext cx="373226" cy="270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35E864-644A-324A-945F-6EF63E1981A6}"/>
                </a:ext>
              </a:extLst>
            </p:cNvPr>
            <p:cNvCxnSpPr>
              <a:cxnSpLocks/>
            </p:cNvCxnSpPr>
            <p:nvPr/>
          </p:nvCxnSpPr>
          <p:spPr>
            <a:xfrm>
              <a:off x="3583438" y="3768247"/>
              <a:ext cx="98848" cy="3549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29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162BE5-9DBE-6940-B152-BBD07665DC12}"/>
                  </a:ext>
                </a:extLst>
              </p:cNvPr>
              <p:cNvSpPr txBox="1"/>
              <p:nvPr/>
            </p:nvSpPr>
            <p:spPr>
              <a:xfrm>
                <a:off x="3878880" y="1366917"/>
                <a:ext cx="3363613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162BE5-9DBE-6940-B152-BBD07665D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80" y="1366917"/>
                <a:ext cx="3363613" cy="689804"/>
              </a:xfrm>
              <a:prstGeom prst="rect">
                <a:avLst/>
              </a:prstGeom>
              <a:blipFill>
                <a:blip r:embed="rId2"/>
                <a:stretch>
                  <a:fillRect l="-3759" t="-127778" b="-17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579A30-F123-3243-93D4-BC5EBE4D2055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DAA66-2FAB-3C49-A487-7A74F996472C}"/>
              </a:ext>
            </a:extLst>
          </p:cNvPr>
          <p:cNvSpPr txBox="1"/>
          <p:nvPr/>
        </p:nvSpPr>
        <p:spPr>
          <a:xfrm>
            <a:off x="585038" y="1527153"/>
            <a:ext cx="262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specific treatment:</a:t>
            </a:r>
          </a:p>
          <a:p>
            <a:r>
              <a:rPr lang="en-US" dirty="0"/>
              <a:t>(computational approach)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F9385-23CE-D44B-9F13-D7851B1B5CB9}"/>
              </a:ext>
            </a:extLst>
          </p:cNvPr>
          <p:cNvSpPr txBox="1"/>
          <p:nvPr/>
        </p:nvSpPr>
        <p:spPr>
          <a:xfrm>
            <a:off x="585038" y="2664074"/>
            <a:ext cx="2080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treatment:</a:t>
            </a:r>
          </a:p>
          <a:p>
            <a:r>
              <a:rPr lang="en-US" dirty="0"/>
              <a:t>(Callaway modeling)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13174-C86A-B24B-80FD-7F32E764AA0A}"/>
                  </a:ext>
                </a:extLst>
              </p:cNvPr>
              <p:cNvSpPr txBox="1"/>
              <p:nvPr/>
            </p:nvSpPr>
            <p:spPr>
              <a:xfrm>
                <a:off x="3878880" y="2496849"/>
                <a:ext cx="2916118" cy="81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13174-C86A-B24B-80FD-7F32E764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80" y="2496849"/>
                <a:ext cx="2916118" cy="813556"/>
              </a:xfrm>
              <a:prstGeom prst="rect">
                <a:avLst/>
              </a:prstGeom>
              <a:blipFill>
                <a:blip r:embed="rId3"/>
                <a:stretch>
                  <a:fillRect l="-6926" t="-107692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1162C-A607-D34C-B48A-5C9B2CC607A8}"/>
                  </a:ext>
                </a:extLst>
              </p:cNvPr>
              <p:cNvSpPr txBox="1"/>
              <p:nvPr/>
            </p:nvSpPr>
            <p:spPr>
              <a:xfrm>
                <a:off x="585038" y="4015692"/>
                <a:ext cx="3640164" cy="225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Where we define: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1162C-A607-D34C-B48A-5C9B2CC6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8" y="4015692"/>
                <a:ext cx="3640164" cy="2255169"/>
              </a:xfrm>
              <a:prstGeom prst="rect">
                <a:avLst/>
              </a:prstGeom>
              <a:blipFill>
                <a:blip r:embed="rId4"/>
                <a:stretch>
                  <a:fillRect l="-1042" t="-29050" b="-26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3918AC-D27F-D649-B567-849F112315ED}"/>
              </a:ext>
            </a:extLst>
          </p:cNvPr>
          <p:cNvSpPr txBox="1"/>
          <p:nvPr/>
        </p:nvSpPr>
        <p:spPr>
          <a:xfrm>
            <a:off x="5336939" y="4203262"/>
            <a:ext cx="3640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spectral model can be thought as containing the mode specific properties “under the hood”.</a:t>
            </a:r>
          </a:p>
          <a:p>
            <a:endParaRPr lang="en-US" dirty="0"/>
          </a:p>
          <a:p>
            <a:r>
              <a:rPr lang="en-US" dirty="0"/>
              <a:t>Often, in real (defective) materials, we don’t have access to full mode specific properties, and therefore use the spectral </a:t>
            </a:r>
            <a:r>
              <a:rPr lang="en-US" dirty="0" err="1"/>
              <a:t>treatement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7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C271C73-30E5-A947-B2C7-5A045E48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493"/>
            <a:ext cx="9144000" cy="3799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141D5-60EE-1F4F-AE40-1C65DFA56E11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84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5564E-8E7C-9F45-BD53-A3B93F92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9" y="1494338"/>
            <a:ext cx="7511321" cy="477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3B512-7EC9-ED4B-B10D-7E0C924DAD0D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3CB0-C662-2245-9C0F-1A9D60BE3ABB}"/>
              </a:ext>
            </a:extLst>
          </p:cNvPr>
          <p:cNvSpPr txBox="1"/>
          <p:nvPr/>
        </p:nvSpPr>
        <p:spPr>
          <a:xfrm>
            <a:off x="2727123" y="112500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48D93-836B-8A41-8C57-71269C3222EF}"/>
              </a:ext>
            </a:extLst>
          </p:cNvPr>
          <p:cNvSpPr txBox="1"/>
          <p:nvPr/>
        </p:nvSpPr>
        <p:spPr>
          <a:xfrm>
            <a:off x="2697371" y="363186"/>
            <a:ext cx="373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states are at given energy?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ED350-C97A-EE41-9DEF-45E4A2B687FF}"/>
              </a:ext>
            </a:extLst>
          </p:cNvPr>
          <p:cNvCxnSpPr/>
          <p:nvPr/>
        </p:nvCxnSpPr>
        <p:spPr>
          <a:xfrm>
            <a:off x="1316182" y="4059382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F274F2-8D6C-8F44-9619-8A50B9AE61D8}"/>
              </a:ext>
            </a:extLst>
          </p:cNvPr>
          <p:cNvCxnSpPr/>
          <p:nvPr/>
        </p:nvCxnSpPr>
        <p:spPr>
          <a:xfrm>
            <a:off x="1205345" y="1925782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14B295-48BA-C846-A2A8-7C468D254FE2}"/>
              </a:ext>
            </a:extLst>
          </p:cNvPr>
          <p:cNvCxnSpPr/>
          <p:nvPr/>
        </p:nvCxnSpPr>
        <p:spPr>
          <a:xfrm>
            <a:off x="1309647" y="4433455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FAAA5-C6C6-B940-9DCB-E5FBD195BA81}"/>
              </a:ext>
            </a:extLst>
          </p:cNvPr>
          <p:cNvCxnSpPr/>
          <p:nvPr/>
        </p:nvCxnSpPr>
        <p:spPr>
          <a:xfrm>
            <a:off x="1309648" y="4724401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61A72-BACF-9A4F-938A-1BA214887B47}"/>
              </a:ext>
            </a:extLst>
          </p:cNvPr>
          <p:cNvSpPr txBox="1"/>
          <p:nvPr/>
        </p:nvSpPr>
        <p:spPr>
          <a:xfrm>
            <a:off x="305401" y="6391605"/>
            <a:ext cx="8522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where group velocity goes to zero at the BZ edge = “Van Hove singularity” = peak in density of states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8669B76-43EF-6340-9A05-9A4B9B88641A}"/>
              </a:ext>
            </a:extLst>
          </p:cNvPr>
          <p:cNvSpPr/>
          <p:nvPr/>
        </p:nvSpPr>
        <p:spPr>
          <a:xfrm>
            <a:off x="6549333" y="4321097"/>
            <a:ext cx="687807" cy="1455235"/>
          </a:xfrm>
          <a:custGeom>
            <a:avLst/>
            <a:gdLst>
              <a:gd name="connsiteX0" fmla="*/ 1609 w 793346"/>
              <a:gd name="connsiteY0" fmla="*/ 1332571 h 1332571"/>
              <a:gd name="connsiteX1" fmla="*/ 1609 w 793346"/>
              <a:gd name="connsiteY1" fmla="*/ 1126273 h 1332571"/>
              <a:gd name="connsiteX2" fmla="*/ 18336 w 793346"/>
              <a:gd name="connsiteY2" fmla="*/ 942278 h 1332571"/>
              <a:gd name="connsiteX3" fmla="*/ 118697 w 793346"/>
              <a:gd name="connsiteY3" fmla="*/ 680224 h 1332571"/>
              <a:gd name="connsiteX4" fmla="*/ 341722 w 793346"/>
              <a:gd name="connsiteY4" fmla="*/ 356839 h 1332571"/>
              <a:gd name="connsiteX5" fmla="*/ 793346 w 793346"/>
              <a:gd name="connsiteY5" fmla="*/ 0 h 1332571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18697 w 687409"/>
              <a:gd name="connsiteY3" fmla="*/ 802888 h 1455235"/>
              <a:gd name="connsiteX4" fmla="*/ 341722 w 687409"/>
              <a:gd name="connsiteY4" fmla="*/ 479503 h 1455235"/>
              <a:gd name="connsiteX5" fmla="*/ 687409 w 687409"/>
              <a:gd name="connsiteY5" fmla="*/ 0 h 1455235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18697 w 687409"/>
              <a:gd name="connsiteY3" fmla="*/ 802888 h 1455235"/>
              <a:gd name="connsiteX4" fmla="*/ 285966 w 687409"/>
              <a:gd name="connsiteY4" fmla="*/ 457201 h 1455235"/>
              <a:gd name="connsiteX5" fmla="*/ 687409 w 687409"/>
              <a:gd name="connsiteY5" fmla="*/ 0 h 1455235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07546 w 687409"/>
              <a:gd name="connsiteY3" fmla="*/ 791737 h 1455235"/>
              <a:gd name="connsiteX4" fmla="*/ 285966 w 687409"/>
              <a:gd name="connsiteY4" fmla="*/ 457201 h 1455235"/>
              <a:gd name="connsiteX5" fmla="*/ 687409 w 687409"/>
              <a:gd name="connsiteY5" fmla="*/ 0 h 1455235"/>
              <a:gd name="connsiteX0" fmla="*/ 2007 w 687807"/>
              <a:gd name="connsiteY0" fmla="*/ 1455235 h 1455235"/>
              <a:gd name="connsiteX1" fmla="*/ 2007 w 687807"/>
              <a:gd name="connsiteY1" fmla="*/ 1248937 h 1455235"/>
              <a:gd name="connsiteX2" fmla="*/ 24310 w 687807"/>
              <a:gd name="connsiteY2" fmla="*/ 1042639 h 1455235"/>
              <a:gd name="connsiteX3" fmla="*/ 107944 w 687807"/>
              <a:gd name="connsiteY3" fmla="*/ 791737 h 1455235"/>
              <a:gd name="connsiteX4" fmla="*/ 286364 w 687807"/>
              <a:gd name="connsiteY4" fmla="*/ 457201 h 1455235"/>
              <a:gd name="connsiteX5" fmla="*/ 687807 w 687807"/>
              <a:gd name="connsiteY5" fmla="*/ 0 h 1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07" h="1455235">
                <a:moveTo>
                  <a:pt x="2007" y="1455235"/>
                </a:moveTo>
                <a:cubicBezTo>
                  <a:pt x="613" y="1384610"/>
                  <a:pt x="-1710" y="1317703"/>
                  <a:pt x="2007" y="1248937"/>
                </a:cubicBezTo>
                <a:cubicBezTo>
                  <a:pt x="5724" y="1180171"/>
                  <a:pt x="6654" y="1118839"/>
                  <a:pt x="24310" y="1042639"/>
                </a:cubicBezTo>
                <a:cubicBezTo>
                  <a:pt x="41966" y="966439"/>
                  <a:pt x="64268" y="889310"/>
                  <a:pt x="107944" y="791737"/>
                </a:cubicBezTo>
                <a:cubicBezTo>
                  <a:pt x="151620" y="694164"/>
                  <a:pt x="189720" y="589157"/>
                  <a:pt x="286364" y="457201"/>
                </a:cubicBezTo>
                <a:cubicBezTo>
                  <a:pt x="383008" y="325245"/>
                  <a:pt x="518216" y="121734"/>
                  <a:pt x="687807" y="0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3FBE1-4923-D040-A38F-58A34FE710A8}"/>
                  </a:ext>
                </a:extLst>
              </p:cNvPr>
              <p:cNvSpPr txBox="1"/>
              <p:nvPr/>
            </p:nvSpPr>
            <p:spPr>
              <a:xfrm>
                <a:off x="6532605" y="5312503"/>
                <a:ext cx="1316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3FBE1-4923-D040-A38F-58A34FE71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05" y="5312503"/>
                <a:ext cx="131600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BE640-511D-544A-A6FE-0FB41B753063}"/>
                  </a:ext>
                </a:extLst>
              </p:cNvPr>
              <p:cNvSpPr txBox="1"/>
              <p:nvPr/>
            </p:nvSpPr>
            <p:spPr>
              <a:xfrm>
                <a:off x="7538414" y="5908173"/>
                <a:ext cx="599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BE640-511D-544A-A6FE-0FB41B75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14" y="5908173"/>
                <a:ext cx="599459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7E7467-4F65-E74D-8984-4CF284FDAE82}"/>
              </a:ext>
            </a:extLst>
          </p:cNvPr>
          <p:cNvCxnSpPr/>
          <p:nvPr/>
        </p:nvCxnSpPr>
        <p:spPr>
          <a:xfrm flipV="1">
            <a:off x="3329342" y="4433455"/>
            <a:ext cx="580448" cy="1342877"/>
          </a:xfrm>
          <a:prstGeom prst="line">
            <a:avLst/>
          </a:prstGeom>
          <a:ln w="41275">
            <a:solidFill>
              <a:srgbClr val="7030A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04689-9B53-8449-954B-6B0ADED8029F}"/>
              </a:ext>
            </a:extLst>
          </p:cNvPr>
          <p:cNvSpPr txBox="1"/>
          <p:nvPr/>
        </p:nvSpPr>
        <p:spPr>
          <a:xfrm>
            <a:off x="3537453" y="5337908"/>
            <a:ext cx="2599045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branches are linear</a:t>
            </a:r>
          </a:p>
        </p:txBody>
      </p:sp>
    </p:spTree>
    <p:extLst>
      <p:ext uri="{BB962C8B-B14F-4D97-AF65-F5344CB8AC3E}">
        <p14:creationId xmlns:p14="http://schemas.microsoft.com/office/powerpoint/2010/main" val="1117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24728-FC7C-FD4D-A7B1-3D876ECDE5B9}"/>
              </a:ext>
            </a:extLst>
          </p:cNvPr>
          <p:cNvSpPr txBox="1"/>
          <p:nvPr/>
        </p:nvSpPr>
        <p:spPr>
          <a:xfrm>
            <a:off x="537658" y="1102097"/>
            <a:ext cx="806868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Define (and understand) the phonon band structures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Learn how to read a phonon band structure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Introduction to the phonon gas model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Derive the phonon density of states two ways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Obtain the phonon heat capacity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sz="2600" dirty="0"/>
              <a:t>examine its low frequency and low/high T behavior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0767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3BC1E-12BC-404D-97C6-8C9D47D20814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CA6D3-D99C-B14D-9A8D-67B0EB50C074}"/>
              </a:ext>
            </a:extLst>
          </p:cNvPr>
          <p:cNvSpPr txBox="1"/>
          <p:nvPr/>
        </p:nvSpPr>
        <p:spPr>
          <a:xfrm>
            <a:off x="2647082" y="363186"/>
            <a:ext cx="39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the most common derivation.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7191F-4EF2-4442-8596-B3EEC17BC2F2}"/>
                  </a:ext>
                </a:extLst>
              </p:cNvPr>
              <p:cNvSpPr txBox="1"/>
              <p:nvPr/>
            </p:nvSpPr>
            <p:spPr>
              <a:xfrm>
                <a:off x="4624899" y="1696377"/>
                <a:ext cx="2288255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7191F-4EF2-4442-8596-B3EEC17BC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99" y="1696377"/>
                <a:ext cx="2288255" cy="648191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040B2-5589-114F-8825-0E9F44B48FA3}"/>
                  </a:ext>
                </a:extLst>
              </p:cNvPr>
              <p:cNvSpPr txBox="1"/>
              <p:nvPr/>
            </p:nvSpPr>
            <p:spPr>
              <a:xfrm>
                <a:off x="734291" y="1420309"/>
                <a:ext cx="297504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 number of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 crystal volume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  magnitude of the k-vector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volume of k-space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040B2-5589-114F-8825-0E9F44B4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1420309"/>
                <a:ext cx="2975045" cy="1200329"/>
              </a:xfrm>
              <a:prstGeom prst="rect">
                <a:avLst/>
              </a:prstGeom>
              <a:blipFill>
                <a:blip r:embed="rId3"/>
                <a:stretch>
                  <a:fillRect t="-2105" r="-426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E346E-624A-6B47-8D20-CC846D91F379}"/>
                  </a:ext>
                </a:extLst>
              </p:cNvPr>
              <p:cNvSpPr txBox="1"/>
              <p:nvPr/>
            </p:nvSpPr>
            <p:spPr>
              <a:xfrm>
                <a:off x="734291" y="2893377"/>
                <a:ext cx="4044120" cy="40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/>
                  <a:t>: number of states per volume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E346E-624A-6B47-8D20-CC846D91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2893377"/>
                <a:ext cx="4044120" cy="405624"/>
              </a:xfrm>
              <a:prstGeom prst="rect">
                <a:avLst/>
              </a:prstGeom>
              <a:blipFill>
                <a:blip r:embed="rId4"/>
                <a:stretch>
                  <a:fillRect l="-1254" t="-6250" r="-250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B90D8-F67F-7E47-A7D5-85789AF73A45}"/>
                  </a:ext>
                </a:extLst>
              </p:cNvPr>
              <p:cNvSpPr txBox="1"/>
              <p:nvPr/>
            </p:nvSpPr>
            <p:spPr>
              <a:xfrm>
                <a:off x="672759" y="3559557"/>
                <a:ext cx="5671361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/>
                  <a:t>:  a definition of the phonon density of states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B90D8-F67F-7E47-A7D5-85789AF7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" y="3559557"/>
                <a:ext cx="5671361" cy="497829"/>
              </a:xfrm>
              <a:prstGeom prst="rect">
                <a:avLst/>
              </a:prstGeom>
              <a:blipFill>
                <a:blip r:embed="rId5"/>
                <a:stretch>
                  <a:fillRect r="-44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0A438-2CAC-794A-AECE-264348D514B4}"/>
                  </a:ext>
                </a:extLst>
              </p:cNvPr>
              <p:cNvSpPr txBox="1"/>
              <p:nvPr/>
            </p:nvSpPr>
            <p:spPr>
              <a:xfrm>
                <a:off x="672759" y="4450542"/>
                <a:ext cx="76696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assert a Debye model for phonon dispersion relation (band structure):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0A438-2CAC-794A-AECE-264348D51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" y="4450542"/>
                <a:ext cx="7669664" cy="646331"/>
              </a:xfrm>
              <a:prstGeom prst="rect">
                <a:avLst/>
              </a:prstGeom>
              <a:blipFill>
                <a:blip r:embed="rId6"/>
                <a:stretch>
                  <a:fillRect l="-661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7F7150-A9A2-8144-A0F3-9C8005D9D707}"/>
                  </a:ext>
                </a:extLst>
              </p:cNvPr>
              <p:cNvSpPr txBox="1"/>
              <p:nvPr/>
            </p:nvSpPr>
            <p:spPr>
              <a:xfrm>
                <a:off x="1028281" y="5364702"/>
                <a:ext cx="1557670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7F7150-A9A2-8144-A0F3-9C8005D9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1" y="5364702"/>
                <a:ext cx="1557670" cy="614720"/>
              </a:xfrm>
              <a:prstGeom prst="rect">
                <a:avLst/>
              </a:prstGeom>
              <a:blipFill>
                <a:blip r:embed="rId7"/>
                <a:stretch>
                  <a:fillRect l="-161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C0D18-97FB-234E-BEF8-DEAB23B77FBC}"/>
                  </a:ext>
                </a:extLst>
              </p:cNvPr>
              <p:cNvSpPr txBox="1"/>
              <p:nvPr/>
            </p:nvSpPr>
            <p:spPr>
              <a:xfrm>
                <a:off x="3047681" y="5381914"/>
                <a:ext cx="2500493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C0D18-97FB-234E-BEF8-DEAB23B7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81" y="5381914"/>
                <a:ext cx="2500493" cy="614720"/>
              </a:xfrm>
              <a:prstGeom prst="rect">
                <a:avLst/>
              </a:prstGeom>
              <a:blipFill>
                <a:blip r:embed="rId8"/>
                <a:stretch>
                  <a:fillRect l="-203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1B7FDF-8201-0747-A84F-40F172EAB7F2}"/>
              </a:ext>
            </a:extLst>
          </p:cNvPr>
          <p:cNvSpPr txBox="1"/>
          <p:nvPr/>
        </p:nvSpPr>
        <p:spPr>
          <a:xfrm>
            <a:off x="2647082" y="749303"/>
            <a:ext cx="32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examine one branch.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704CE-4179-1E43-AD0D-09FF6DA0BB10}"/>
              </a:ext>
            </a:extLst>
          </p:cNvPr>
          <p:cNvSpPr txBox="1"/>
          <p:nvPr/>
        </p:nvSpPr>
        <p:spPr>
          <a:xfrm>
            <a:off x="5930994" y="5571484"/>
            <a:ext cx="29676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Notice:</a:t>
            </a:r>
          </a:p>
          <a:p>
            <a:r>
              <a:rPr lang="en-US" dirty="0"/>
              <a:t>This derivation does not </a:t>
            </a:r>
          </a:p>
          <a:p>
            <a:r>
              <a:rPr lang="en-US" dirty="0"/>
              <a:t>predict Van Hove singularities</a:t>
            </a:r>
          </a:p>
        </p:txBody>
      </p:sp>
    </p:spTree>
    <p:extLst>
      <p:ext uri="{BB962C8B-B14F-4D97-AF65-F5344CB8AC3E}">
        <p14:creationId xmlns:p14="http://schemas.microsoft.com/office/powerpoint/2010/main" val="16993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C4DF4-5A33-7042-BE4C-DCCDBC192E3F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D0372-4D03-4346-8473-D8DF926090CF}"/>
              </a:ext>
            </a:extLst>
          </p:cNvPr>
          <p:cNvSpPr txBox="1"/>
          <p:nvPr/>
        </p:nvSpPr>
        <p:spPr>
          <a:xfrm>
            <a:off x="2618509" y="272534"/>
            <a:ext cx="642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derivation which is a more informative and will introduce us to some math which is important in 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6F0B-2D78-D44B-A22B-E8B9A6D59925}"/>
                  </a:ext>
                </a:extLst>
              </p:cNvPr>
              <p:cNvSpPr txBox="1"/>
              <p:nvPr/>
            </p:nvSpPr>
            <p:spPr>
              <a:xfrm>
                <a:off x="5049335" y="1773569"/>
                <a:ext cx="291336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6F0B-2D78-D44B-A22B-E8B9A6D5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335" y="1773569"/>
                <a:ext cx="2913362" cy="726481"/>
              </a:xfrm>
              <a:prstGeom prst="rect">
                <a:avLst/>
              </a:prstGeom>
              <a:blipFill>
                <a:blip r:embed="rId2"/>
                <a:stretch>
                  <a:fillRect l="-32609" t="-153448" r="-2174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EA1ED3-81AA-3648-B1B4-1EEF8D262EE5}"/>
                  </a:ext>
                </a:extLst>
              </p:cNvPr>
              <p:cNvSpPr txBox="1"/>
              <p:nvPr/>
            </p:nvSpPr>
            <p:spPr>
              <a:xfrm>
                <a:off x="4854899" y="5742565"/>
                <a:ext cx="3423694" cy="95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Note the units: </a:t>
                </a:r>
              </a:p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(and therefore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600" dirty="0"/>
                  <a:t>) has 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has units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EA1ED3-81AA-3648-B1B4-1EEF8D262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9" y="5742565"/>
                <a:ext cx="3423694" cy="951479"/>
              </a:xfrm>
              <a:prstGeom prst="rect">
                <a:avLst/>
              </a:prstGeom>
              <a:blipFill>
                <a:blip r:embed="rId3"/>
                <a:stretch>
                  <a:fillRect l="-73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68252E3-125E-084C-95DD-F30479D80354}"/>
              </a:ext>
            </a:extLst>
          </p:cNvPr>
          <p:cNvSpPr/>
          <p:nvPr/>
        </p:nvSpPr>
        <p:spPr>
          <a:xfrm>
            <a:off x="4677284" y="1352691"/>
            <a:ext cx="4027899" cy="53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0B5E8-7BD9-E743-9DD8-F495F803C869}"/>
              </a:ext>
            </a:extLst>
          </p:cNvPr>
          <p:cNvSpPr txBox="1"/>
          <p:nvPr/>
        </p:nvSpPr>
        <p:spPr>
          <a:xfrm>
            <a:off x="4677284" y="1397799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Integrating over delta functions: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878CC-3018-B743-B620-663988EACF5F}"/>
              </a:ext>
            </a:extLst>
          </p:cNvPr>
          <p:cNvSpPr/>
          <p:nvPr/>
        </p:nvSpPr>
        <p:spPr>
          <a:xfrm>
            <a:off x="230014" y="1362496"/>
            <a:ext cx="4254504" cy="5343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AA7CD-FEA9-C141-B703-00A1F09169F7}"/>
              </a:ext>
            </a:extLst>
          </p:cNvPr>
          <p:cNvSpPr txBox="1"/>
          <p:nvPr/>
        </p:nvSpPr>
        <p:spPr>
          <a:xfrm>
            <a:off x="335298" y="1362497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Converting sums to integrals: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10016-EFAF-AF49-8903-848C36BEFB96}"/>
                  </a:ext>
                </a:extLst>
              </p:cNvPr>
              <p:cNvSpPr txBox="1"/>
              <p:nvPr/>
            </p:nvSpPr>
            <p:spPr>
              <a:xfrm>
                <a:off x="284801" y="1739482"/>
                <a:ext cx="428719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10016-EFAF-AF49-8903-848C36BEF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01" y="1739482"/>
                <a:ext cx="4287199" cy="726481"/>
              </a:xfrm>
              <a:prstGeom prst="rect">
                <a:avLst/>
              </a:prstGeom>
              <a:blipFill>
                <a:blip r:embed="rId4"/>
                <a:stretch>
                  <a:fillRect l="-10029" t="-15344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20C5FD-78DB-ED42-99C0-12E36E887215}"/>
                  </a:ext>
                </a:extLst>
              </p:cNvPr>
              <p:cNvSpPr txBox="1"/>
              <p:nvPr/>
            </p:nvSpPr>
            <p:spPr>
              <a:xfrm>
                <a:off x="305111" y="4492017"/>
                <a:ext cx="4025982" cy="2100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 sum introduces no units.</a:t>
                </a:r>
              </a:p>
              <a:p>
                <a:r>
                  <a:rPr lang="en-US" sz="1600" dirty="0"/>
                  <a:t>The integral comes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600" dirty="0"/>
                  <a:t>, which has a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 after integrating over the FBZ.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Instructive exercise:</a:t>
                </a:r>
              </a:p>
              <a:p>
                <a:r>
                  <a:rPr lang="en-US" sz="1600" dirty="0"/>
                  <a:t>Pretend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and compute both. </a:t>
                </a:r>
              </a:p>
              <a:p>
                <a:r>
                  <a:rPr lang="en-US" sz="1600" dirty="0"/>
                  <a:t>Hint: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20C5FD-78DB-ED42-99C0-12E36E887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11" y="4492017"/>
                <a:ext cx="4025982" cy="2100319"/>
              </a:xfrm>
              <a:prstGeom prst="rect">
                <a:avLst/>
              </a:prstGeom>
              <a:blipFill>
                <a:blip r:embed="rId5"/>
                <a:stretch>
                  <a:fillRect l="-946" t="-602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02AB5-2FCA-DF49-BA9B-A957C6B95757}"/>
                  </a:ext>
                </a:extLst>
              </p:cNvPr>
              <p:cNvSpPr txBox="1"/>
              <p:nvPr/>
            </p:nvSpPr>
            <p:spPr>
              <a:xfrm>
                <a:off x="114834" y="2574264"/>
                <a:ext cx="3762210" cy="81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02AB5-2FCA-DF49-BA9B-A957C6B9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4" y="2574264"/>
                <a:ext cx="3762210" cy="818814"/>
              </a:xfrm>
              <a:prstGeom prst="rect">
                <a:avLst/>
              </a:prstGeom>
              <a:blipFill>
                <a:blip r:embed="rId6"/>
                <a:stretch>
                  <a:fillRect l="-7071"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DC63FCD-5030-8543-B861-6D9BFE4DBAFE}"/>
              </a:ext>
            </a:extLst>
          </p:cNvPr>
          <p:cNvSpPr txBox="1"/>
          <p:nvPr/>
        </p:nvSpPr>
        <p:spPr>
          <a:xfrm>
            <a:off x="223694" y="983359"/>
            <a:ext cx="163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Required math: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F841F0-CF47-764C-82E1-8C7B055E4C6E}"/>
              </a:ext>
            </a:extLst>
          </p:cNvPr>
          <p:cNvGrpSpPr/>
          <p:nvPr/>
        </p:nvGrpSpPr>
        <p:grpSpPr>
          <a:xfrm>
            <a:off x="6846317" y="2492658"/>
            <a:ext cx="1722455" cy="1625225"/>
            <a:chOff x="6846317" y="2492658"/>
            <a:chExt cx="1722455" cy="16252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1EC94-0F7D-9B41-8F90-99E92BD9682E}"/>
                </a:ext>
              </a:extLst>
            </p:cNvPr>
            <p:cNvSpPr/>
            <p:nvPr/>
          </p:nvSpPr>
          <p:spPr>
            <a:xfrm>
              <a:off x="7127366" y="2492658"/>
              <a:ext cx="1441406" cy="1364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8C101C-8F52-E94F-9B2E-BF0B24F2A4CC}"/>
                    </a:ext>
                  </a:extLst>
                </p:cNvPr>
                <p:cNvSpPr txBox="1"/>
                <p:nvPr/>
              </p:nvSpPr>
              <p:spPr>
                <a:xfrm>
                  <a:off x="7711051" y="3840884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8C101C-8F52-E94F-9B2E-BF0B24F2A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051" y="3840884"/>
                  <a:ext cx="306366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F01098-7822-484E-800A-F1EC27B08EF2}"/>
                    </a:ext>
                  </a:extLst>
                </p:cNvPr>
                <p:cNvSpPr txBox="1"/>
                <p:nvPr/>
              </p:nvSpPr>
              <p:spPr>
                <a:xfrm rot="16200000">
                  <a:off x="6600897" y="3037569"/>
                  <a:ext cx="67550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F01098-7822-484E-800A-F1EC27B08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00897" y="3037569"/>
                  <a:ext cx="675506" cy="184666"/>
                </a:xfrm>
                <a:prstGeom prst="rect">
                  <a:avLst/>
                </a:prstGeom>
                <a:blipFill>
                  <a:blip r:embed="rId8"/>
                  <a:stretch>
                    <a:fillRect t="-5556" r="-25000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779037-A229-E14D-AF00-008D078FE404}"/>
                </a:ext>
              </a:extLst>
            </p:cNvPr>
            <p:cNvCxnSpPr/>
            <p:nvPr/>
          </p:nvCxnSpPr>
          <p:spPr>
            <a:xfrm flipV="1">
              <a:off x="8319541" y="2741325"/>
              <a:ext cx="0" cy="1112165"/>
            </a:xfrm>
            <a:prstGeom prst="line">
              <a:avLst/>
            </a:prstGeom>
            <a:ln w="22225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9952C9-3D33-4741-8428-7CA48E8774B8}"/>
                    </a:ext>
                  </a:extLst>
                </p:cNvPr>
                <p:cNvSpPr txBox="1"/>
                <p:nvPr/>
              </p:nvSpPr>
              <p:spPr>
                <a:xfrm>
                  <a:off x="8175127" y="3837394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9952C9-3D33-4741-8428-7CA48E877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127" y="3837394"/>
                  <a:ext cx="37234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05F51A-0A56-8B4A-BD60-1C94E3680CB0}"/>
              </a:ext>
            </a:extLst>
          </p:cNvPr>
          <p:cNvGrpSpPr/>
          <p:nvPr/>
        </p:nvGrpSpPr>
        <p:grpSpPr>
          <a:xfrm>
            <a:off x="4667469" y="2489766"/>
            <a:ext cx="1686935" cy="1632182"/>
            <a:chOff x="4667469" y="2489766"/>
            <a:chExt cx="1686935" cy="1632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97CE02-BA38-8845-924F-F1F7BF02AA7A}"/>
                    </a:ext>
                  </a:extLst>
                </p:cNvPr>
                <p:cNvSpPr txBox="1"/>
                <p:nvPr/>
              </p:nvSpPr>
              <p:spPr>
                <a:xfrm>
                  <a:off x="5496683" y="3837992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97CE02-BA38-8845-924F-F1F7BF02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683" y="3837992"/>
                  <a:ext cx="30636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16922-9A37-B349-9B08-10624B3B5109}"/>
                    </a:ext>
                  </a:extLst>
                </p:cNvPr>
                <p:cNvSpPr txBox="1"/>
                <p:nvPr/>
              </p:nvSpPr>
              <p:spPr>
                <a:xfrm>
                  <a:off x="5926619" y="3844949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16922-9A37-B349-9B08-10624B3B5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19" y="3844949"/>
                  <a:ext cx="372345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EB7CEA-DD70-2349-B880-9C44192E2C60}"/>
                </a:ext>
              </a:extLst>
            </p:cNvPr>
            <p:cNvGrpSpPr/>
            <p:nvPr/>
          </p:nvGrpSpPr>
          <p:grpSpPr>
            <a:xfrm>
              <a:off x="4667469" y="2489766"/>
              <a:ext cx="1686935" cy="1364105"/>
              <a:chOff x="4667469" y="2489766"/>
              <a:chExt cx="1686935" cy="136410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D94CC5-1B01-8741-81E5-77CF18613D8D}"/>
                  </a:ext>
                </a:extLst>
              </p:cNvPr>
              <p:cNvSpPr/>
              <p:nvPr/>
            </p:nvSpPr>
            <p:spPr>
              <a:xfrm>
                <a:off x="4912998" y="2489766"/>
                <a:ext cx="1441406" cy="13641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DA9ACDC-D1FD-2142-B9B8-7E4E7988A161}"/>
                  </a:ext>
                </a:extLst>
              </p:cNvPr>
              <p:cNvSpPr/>
              <p:nvPr/>
            </p:nvSpPr>
            <p:spPr>
              <a:xfrm>
                <a:off x="4960319" y="2893523"/>
                <a:ext cx="1379095" cy="510643"/>
              </a:xfrm>
              <a:custGeom>
                <a:avLst/>
                <a:gdLst>
                  <a:gd name="connsiteX0" fmla="*/ 0 w 1379095"/>
                  <a:gd name="connsiteY0" fmla="*/ 510643 h 510643"/>
                  <a:gd name="connsiteX1" fmla="*/ 254833 w 1379095"/>
                  <a:gd name="connsiteY1" fmla="*/ 345752 h 510643"/>
                  <a:gd name="connsiteX2" fmla="*/ 524655 w 1379095"/>
                  <a:gd name="connsiteY2" fmla="*/ 450683 h 510643"/>
                  <a:gd name="connsiteX3" fmla="*/ 914400 w 1379095"/>
                  <a:gd name="connsiteY3" fmla="*/ 978 h 510643"/>
                  <a:gd name="connsiteX4" fmla="*/ 1229193 w 1379095"/>
                  <a:gd name="connsiteY4" fmla="*/ 330761 h 510643"/>
                  <a:gd name="connsiteX5" fmla="*/ 1379095 w 1379095"/>
                  <a:gd name="connsiteY5" fmla="*/ 345752 h 51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9095" h="510643">
                    <a:moveTo>
                      <a:pt x="0" y="510643"/>
                    </a:moveTo>
                    <a:cubicBezTo>
                      <a:pt x="83695" y="433194"/>
                      <a:pt x="167391" y="355745"/>
                      <a:pt x="254833" y="345752"/>
                    </a:cubicBezTo>
                    <a:cubicBezTo>
                      <a:pt x="342276" y="335759"/>
                      <a:pt x="414727" y="508145"/>
                      <a:pt x="524655" y="450683"/>
                    </a:cubicBezTo>
                    <a:cubicBezTo>
                      <a:pt x="634583" y="393221"/>
                      <a:pt x="796977" y="20965"/>
                      <a:pt x="914400" y="978"/>
                    </a:cubicBezTo>
                    <a:cubicBezTo>
                      <a:pt x="1031823" y="-19009"/>
                      <a:pt x="1151744" y="273299"/>
                      <a:pt x="1229193" y="330761"/>
                    </a:cubicBezTo>
                    <a:cubicBezTo>
                      <a:pt x="1306642" y="388223"/>
                      <a:pt x="1342868" y="366987"/>
                      <a:pt x="1379095" y="34575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F19DBFA-E8E7-4B42-9F98-0F53C1BE105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543942" y="2962843"/>
                    <a:ext cx="52405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F19DBFA-E8E7-4B42-9F98-0F53C1BE1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543942" y="2962843"/>
                    <a:ext cx="52405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AD9D143-9EBD-004D-8346-6491DCD52C74}"/>
                  </a:ext>
                </a:extLst>
              </p:cNvPr>
              <p:cNvSpPr/>
              <p:nvPr/>
            </p:nvSpPr>
            <p:spPr>
              <a:xfrm>
                <a:off x="6104797" y="3126187"/>
                <a:ext cx="46476" cy="46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15B2E87-3BFC-7944-B0BD-FA8190E77D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7422" y="3171819"/>
                <a:ext cx="938" cy="67313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9AB453-86F2-F74B-96D2-C64C5DC06364}"/>
                  </a:ext>
                </a:extLst>
              </p:cNvPr>
              <p:cNvSpPr txBox="1"/>
              <p:nvPr/>
            </p:nvSpPr>
            <p:spPr>
              <a:xfrm>
                <a:off x="6469584" y="308182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9AB453-86F2-F74B-96D2-C64C5DC0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584" y="3081827"/>
                <a:ext cx="218008" cy="276999"/>
              </a:xfrm>
              <a:prstGeom prst="rect">
                <a:avLst/>
              </a:prstGeom>
              <a:blipFill>
                <a:blip r:embed="rId13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DD0EA4-8F78-384F-9F56-3EBD733F46E8}"/>
                  </a:ext>
                </a:extLst>
              </p:cNvPr>
              <p:cNvSpPr txBox="1"/>
              <p:nvPr/>
            </p:nvSpPr>
            <p:spPr>
              <a:xfrm>
                <a:off x="5583214" y="478070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DD0EA4-8F78-384F-9F56-3EBD733F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14" y="4780705"/>
                <a:ext cx="226024" cy="276999"/>
              </a:xfrm>
              <a:prstGeom prst="rect">
                <a:avLst/>
              </a:prstGeom>
              <a:blipFill>
                <a:blip r:embed="rId14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E459746-0403-D84D-8D11-280D77DD62D1}"/>
              </a:ext>
            </a:extLst>
          </p:cNvPr>
          <p:cNvGrpSpPr/>
          <p:nvPr/>
        </p:nvGrpSpPr>
        <p:grpSpPr>
          <a:xfrm>
            <a:off x="5879448" y="4221830"/>
            <a:ext cx="1696281" cy="1597346"/>
            <a:chOff x="5879448" y="4221830"/>
            <a:chExt cx="1696281" cy="15973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5BD669-9004-5545-9D94-1BDABA941B97}"/>
                </a:ext>
              </a:extLst>
            </p:cNvPr>
            <p:cNvSpPr/>
            <p:nvPr/>
          </p:nvSpPr>
          <p:spPr>
            <a:xfrm>
              <a:off x="6134323" y="4221830"/>
              <a:ext cx="1441406" cy="1364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BBADF4-3420-E847-9012-8DECEC510B1C}"/>
                    </a:ext>
                  </a:extLst>
                </p:cNvPr>
                <p:cNvSpPr txBox="1"/>
                <p:nvPr/>
              </p:nvSpPr>
              <p:spPr>
                <a:xfrm>
                  <a:off x="6709299" y="5535220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BBADF4-3420-E847-9012-8DECEC510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299" y="5535220"/>
                  <a:ext cx="30636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8A2A000-71EF-6F49-8220-7A733A0386B1}"/>
                    </a:ext>
                  </a:extLst>
                </p:cNvPr>
                <p:cNvSpPr txBox="1"/>
                <p:nvPr/>
              </p:nvSpPr>
              <p:spPr>
                <a:xfrm>
                  <a:off x="7139235" y="5542177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8A2A000-71EF-6F49-8220-7A733A03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9235" y="5542177"/>
                  <a:ext cx="372345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1DEB0C-FB56-444A-AC8F-B2FC3E351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35" y="4903883"/>
              <a:ext cx="938" cy="67313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F8B740-D0FB-8D47-AA5F-356A583BEA13}"/>
                </a:ext>
              </a:extLst>
            </p:cNvPr>
            <p:cNvSpPr/>
            <p:nvPr/>
          </p:nvSpPr>
          <p:spPr>
            <a:xfrm>
              <a:off x="7344410" y="4872729"/>
              <a:ext cx="46476" cy="46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019BF53-7ABB-B946-8623-DADF3F4B167D}"/>
                    </a:ext>
                  </a:extLst>
                </p:cNvPr>
                <p:cNvSpPr txBox="1"/>
                <p:nvPr/>
              </p:nvSpPr>
              <p:spPr>
                <a:xfrm rot="16200000">
                  <a:off x="5465392" y="4791428"/>
                  <a:ext cx="10127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019BF53-7ABB-B946-8623-DADF3F4B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65392" y="4791428"/>
                  <a:ext cx="1012778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6667" t="-5000" r="-33333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8E7-0FB2-7247-AEF0-D2225EB65AF0}"/>
                  </a:ext>
                </a:extLst>
              </p:cNvPr>
              <p:cNvSpPr txBox="1"/>
              <p:nvPr/>
            </p:nvSpPr>
            <p:spPr>
              <a:xfrm>
                <a:off x="282410" y="3501379"/>
                <a:ext cx="4110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sz="1600" dirty="0"/>
                  <a:t>: number of k-vectors considered in the sum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/>
                  <a:t>: is the volume of the unit cell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8E7-0FB2-7247-AEF0-D2225EB6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0" y="3501379"/>
                <a:ext cx="4110955" cy="830997"/>
              </a:xfrm>
              <a:prstGeom prst="rect">
                <a:avLst/>
              </a:prstGeom>
              <a:blipFill>
                <a:blip r:embed="rId18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3" grpId="0"/>
      <p:bldP spid="14" grpId="0"/>
      <p:bldP spid="15" grpId="0"/>
      <p:bldP spid="36" grpId="0"/>
      <p:bldP spid="37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C48681-1B0C-0C40-8182-B776881A01CE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1E3FA9-2325-6A44-B566-DC16896483C1}"/>
                  </a:ext>
                </a:extLst>
              </p:cNvPr>
              <p:cNvSpPr txBox="1"/>
              <p:nvPr/>
            </p:nvSpPr>
            <p:spPr>
              <a:xfrm>
                <a:off x="5111455" y="257931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1E3FA9-2325-6A44-B566-DC1689648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455" y="257931"/>
                <a:ext cx="3232808" cy="764505"/>
              </a:xfrm>
              <a:prstGeom prst="rect">
                <a:avLst/>
              </a:prstGeom>
              <a:blipFill>
                <a:blip r:embed="rId2"/>
                <a:stretch>
                  <a:fillRect t="-117742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EF2C48-AF73-4C4B-9756-E25ED6817B14}"/>
              </a:ext>
            </a:extLst>
          </p:cNvPr>
          <p:cNvSpPr txBox="1"/>
          <p:nvPr/>
        </p:nvSpPr>
        <p:spPr>
          <a:xfrm>
            <a:off x="2588215" y="317019"/>
            <a:ext cx="225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second definition of the density of states: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D25C7-108F-7F4D-A188-852205CC2405}"/>
              </a:ext>
            </a:extLst>
          </p:cNvPr>
          <p:cNvSpPr txBox="1"/>
          <p:nvPr/>
        </p:nvSpPr>
        <p:spPr>
          <a:xfrm>
            <a:off x="6551499" y="3736530"/>
            <a:ext cx="187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pick a frequency/energy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71415-3939-8042-BA06-B6873649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48"/>
          <a:stretch/>
        </p:blipFill>
        <p:spPr>
          <a:xfrm>
            <a:off x="6909890" y="1445700"/>
            <a:ext cx="1939152" cy="198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01440-7D2B-0C42-BFD3-AC8B2D6BD4D8}"/>
              </a:ext>
            </a:extLst>
          </p:cNvPr>
          <p:cNvSpPr txBox="1"/>
          <p:nvPr/>
        </p:nvSpPr>
        <p:spPr>
          <a:xfrm>
            <a:off x="6551499" y="4428581"/>
            <a:ext cx="232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search through the whole FBZ and count all modes at that energy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F7788A-4AEA-D847-BA6F-F72A0BCA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" y="1506089"/>
            <a:ext cx="6503861" cy="41350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7ED8AA-8D30-1248-A9D5-78AD1B807DBD}"/>
              </a:ext>
            </a:extLst>
          </p:cNvPr>
          <p:cNvCxnSpPr>
            <a:cxnSpLocks/>
          </p:cNvCxnSpPr>
          <p:nvPr/>
        </p:nvCxnSpPr>
        <p:spPr>
          <a:xfrm>
            <a:off x="558330" y="4428581"/>
            <a:ext cx="5239797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518C2D4-F70A-3F46-BC5E-1E8FED307258}"/>
              </a:ext>
            </a:extLst>
          </p:cNvPr>
          <p:cNvSpPr/>
          <p:nvPr/>
        </p:nvSpPr>
        <p:spPr>
          <a:xfrm>
            <a:off x="686990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A2B4EA-9CDC-2645-A19F-F18EA37A480B}"/>
              </a:ext>
            </a:extLst>
          </p:cNvPr>
          <p:cNvSpPr/>
          <p:nvPr/>
        </p:nvSpPr>
        <p:spPr>
          <a:xfrm>
            <a:off x="855402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2DFF6-1953-CA47-8FDF-E9FFD8D3844E}"/>
              </a:ext>
            </a:extLst>
          </p:cNvPr>
          <p:cNvSpPr/>
          <p:nvPr/>
        </p:nvSpPr>
        <p:spPr>
          <a:xfrm>
            <a:off x="1708886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88C9B3-AF49-FD49-A30D-D5DA40DFF5D9}"/>
              </a:ext>
            </a:extLst>
          </p:cNvPr>
          <p:cNvSpPr/>
          <p:nvPr/>
        </p:nvSpPr>
        <p:spPr>
          <a:xfrm>
            <a:off x="1878817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DD8B53-591F-D44E-9A8E-25A060959C4C}"/>
              </a:ext>
            </a:extLst>
          </p:cNvPr>
          <p:cNvSpPr/>
          <p:nvPr/>
        </p:nvSpPr>
        <p:spPr>
          <a:xfrm>
            <a:off x="2320434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639E1D-53A6-CD40-AC59-554DBF3E6F0C}"/>
              </a:ext>
            </a:extLst>
          </p:cNvPr>
          <p:cNvCxnSpPr>
            <a:cxnSpLocks/>
          </p:cNvCxnSpPr>
          <p:nvPr/>
        </p:nvCxnSpPr>
        <p:spPr>
          <a:xfrm>
            <a:off x="565188" y="3910630"/>
            <a:ext cx="540958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01B7764-343D-A549-BAC2-47F3F0AB264E}"/>
              </a:ext>
            </a:extLst>
          </p:cNvPr>
          <p:cNvSpPr/>
          <p:nvPr/>
        </p:nvSpPr>
        <p:spPr>
          <a:xfrm>
            <a:off x="855402" y="386491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A924CF-11F6-5E4A-8D9A-806C8FF5D158}"/>
              </a:ext>
            </a:extLst>
          </p:cNvPr>
          <p:cNvSpPr/>
          <p:nvPr/>
        </p:nvSpPr>
        <p:spPr>
          <a:xfrm>
            <a:off x="1834179" y="386857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A4AB89-BCC6-E94B-A7AE-41C64D262278}"/>
              </a:ext>
            </a:extLst>
          </p:cNvPr>
          <p:cNvSpPr/>
          <p:nvPr/>
        </p:nvSpPr>
        <p:spPr>
          <a:xfrm>
            <a:off x="2467146" y="386491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FBD788-0A47-B14A-A47F-1B125E2718B8}"/>
              </a:ext>
            </a:extLst>
          </p:cNvPr>
          <p:cNvSpPr/>
          <p:nvPr/>
        </p:nvSpPr>
        <p:spPr>
          <a:xfrm>
            <a:off x="2778771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8B7FD0-9B5C-1549-98DE-98FDBD5BDD56}"/>
              </a:ext>
            </a:extLst>
          </p:cNvPr>
          <p:cNvSpPr/>
          <p:nvPr/>
        </p:nvSpPr>
        <p:spPr>
          <a:xfrm>
            <a:off x="2879494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960C94-30CD-864D-88C0-B3D1074B72E1}"/>
              </a:ext>
            </a:extLst>
          </p:cNvPr>
          <p:cNvSpPr/>
          <p:nvPr/>
        </p:nvSpPr>
        <p:spPr>
          <a:xfrm>
            <a:off x="3453448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AFF77E-C16F-1A43-8F16-5A7A59DAEA8C}"/>
              </a:ext>
            </a:extLst>
          </p:cNvPr>
          <p:cNvSpPr/>
          <p:nvPr/>
        </p:nvSpPr>
        <p:spPr>
          <a:xfrm>
            <a:off x="3540863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805ED4-100A-294C-A955-222567307D41}"/>
              </a:ext>
            </a:extLst>
          </p:cNvPr>
          <p:cNvSpPr/>
          <p:nvPr/>
        </p:nvSpPr>
        <p:spPr>
          <a:xfrm>
            <a:off x="3732978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309BE4-5EA1-224C-8CE4-888AA68FB857}"/>
              </a:ext>
            </a:extLst>
          </p:cNvPr>
          <p:cNvSpPr/>
          <p:nvPr/>
        </p:nvSpPr>
        <p:spPr>
          <a:xfrm>
            <a:off x="3848656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E5C18E-8F8B-5749-9486-F02F8F8F3DBF}"/>
              </a:ext>
            </a:extLst>
          </p:cNvPr>
          <p:cNvSpPr/>
          <p:nvPr/>
        </p:nvSpPr>
        <p:spPr>
          <a:xfrm>
            <a:off x="5376878" y="4391570"/>
            <a:ext cx="91440" cy="914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DD971-209A-544D-9115-A6D5FBF60FC9}"/>
              </a:ext>
            </a:extLst>
          </p:cNvPr>
          <p:cNvSpPr/>
          <p:nvPr/>
        </p:nvSpPr>
        <p:spPr>
          <a:xfrm>
            <a:off x="5047807" y="3864910"/>
            <a:ext cx="91440" cy="914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D5B55-6B08-1840-A42A-456474BBA1F8}"/>
              </a:ext>
            </a:extLst>
          </p:cNvPr>
          <p:cNvSpPr txBox="1"/>
          <p:nvPr/>
        </p:nvSpPr>
        <p:spPr>
          <a:xfrm>
            <a:off x="5391166" y="4473722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D45356-3462-DD4A-879F-FB43422FEB2F}"/>
              </a:ext>
            </a:extLst>
          </p:cNvPr>
          <p:cNvSpPr txBox="1"/>
          <p:nvPr/>
        </p:nvSpPr>
        <p:spPr>
          <a:xfrm>
            <a:off x="5065648" y="358701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DOS</a:t>
            </a:r>
          </a:p>
        </p:txBody>
      </p:sp>
    </p:spTree>
    <p:extLst>
      <p:ext uri="{BB962C8B-B14F-4D97-AF65-F5344CB8AC3E}">
        <p14:creationId xmlns:p14="http://schemas.microsoft.com/office/powerpoint/2010/main" val="22433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7824-4548-1C45-BE5B-4FAA3B71E090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6BAF8-7F04-F74C-AC0D-EE080E93F8C0}"/>
                  </a:ext>
                </a:extLst>
              </p:cNvPr>
              <p:cNvSpPr txBox="1"/>
              <p:nvPr/>
            </p:nvSpPr>
            <p:spPr>
              <a:xfrm>
                <a:off x="3065679" y="317020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6BAF8-7F04-F74C-AC0D-EE080E93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79" y="317020"/>
                <a:ext cx="3232808" cy="764505"/>
              </a:xfrm>
              <a:prstGeom prst="rect">
                <a:avLst/>
              </a:prstGeom>
              <a:blipFill>
                <a:blip r:embed="rId2"/>
                <a:stretch>
                  <a:fillRect t="-119672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6F2DB-D277-BA42-8602-3C704D40C192}"/>
                  </a:ext>
                </a:extLst>
              </p:cNvPr>
              <p:cNvSpPr txBox="1"/>
              <p:nvPr/>
            </p:nvSpPr>
            <p:spPr>
              <a:xfrm>
                <a:off x="402956" y="1286359"/>
                <a:ext cx="60392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comparison we will only look at one branch, so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we don’t need the sum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6F2DB-D277-BA42-8602-3C704D40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6" y="1286359"/>
                <a:ext cx="6039217" cy="646331"/>
              </a:xfrm>
              <a:prstGeom prst="rect">
                <a:avLst/>
              </a:prstGeom>
              <a:blipFill>
                <a:blip r:embed="rId3"/>
                <a:stretch>
                  <a:fillRect l="-84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C2EB7-E959-EF4C-8E60-4EEBBFBC0212}"/>
                  </a:ext>
                </a:extLst>
              </p:cNvPr>
              <p:cNvSpPr txBox="1"/>
              <p:nvPr/>
            </p:nvSpPr>
            <p:spPr>
              <a:xfrm>
                <a:off x="3065679" y="2137524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C2EB7-E959-EF4C-8E60-4EEBBFBC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79" y="2137524"/>
                <a:ext cx="3232808" cy="764505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95B444-9D31-B843-970C-DD5FAA5399C6}"/>
              </a:ext>
            </a:extLst>
          </p:cNvPr>
          <p:cNvSpPr txBox="1"/>
          <p:nvPr/>
        </p:nvSpPr>
        <p:spPr>
          <a:xfrm>
            <a:off x="402956" y="2982948"/>
            <a:ext cx="26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sum to an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5E21F-52A1-504B-B6D6-D157937C87F2}"/>
                  </a:ext>
                </a:extLst>
              </p:cNvPr>
              <p:cNvSpPr txBox="1"/>
              <p:nvPr/>
            </p:nvSpPr>
            <p:spPr>
              <a:xfrm>
                <a:off x="2924598" y="3339936"/>
                <a:ext cx="3749424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5E21F-52A1-504B-B6D6-D157937C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98" y="3339936"/>
                <a:ext cx="3749424" cy="818814"/>
              </a:xfrm>
              <a:prstGeom prst="rect">
                <a:avLst/>
              </a:prstGeom>
              <a:blipFill>
                <a:blip r:embed="rId5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00340-DC49-C540-955F-E22587EEB0DB}"/>
                  </a:ext>
                </a:extLst>
              </p:cNvPr>
              <p:cNvSpPr txBox="1"/>
              <p:nvPr/>
            </p:nvSpPr>
            <p:spPr>
              <a:xfrm>
                <a:off x="542441" y="4187379"/>
                <a:ext cx="448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Cancel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switch to spherical coordinates.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00340-DC49-C540-955F-E22587EEB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41" y="4187379"/>
                <a:ext cx="4484626" cy="369332"/>
              </a:xfrm>
              <a:prstGeom prst="rect">
                <a:avLst/>
              </a:prstGeom>
              <a:blipFill>
                <a:blip r:embed="rId6"/>
                <a:stretch>
                  <a:fillRect l="-113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4AC52-9E5B-E44A-9250-FCC4BCFE8AD8}"/>
                  </a:ext>
                </a:extLst>
              </p:cNvPr>
              <p:cNvSpPr txBox="1"/>
              <p:nvPr/>
            </p:nvSpPr>
            <p:spPr>
              <a:xfrm>
                <a:off x="2924598" y="4759526"/>
                <a:ext cx="5280228" cy="927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4AC52-9E5B-E44A-9250-FCC4BCFE8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98" y="4759526"/>
                <a:ext cx="5280228" cy="927113"/>
              </a:xfrm>
              <a:prstGeom prst="rect">
                <a:avLst/>
              </a:prstGeom>
              <a:blipFill>
                <a:blip r:embed="rId7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022C75-8DDA-3B4F-BC72-D5D41D013FDB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862183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4DBC1-F5E2-4E4C-8D4B-DF5EC9777DCD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D466E-90B5-1646-A045-21A33AF6EEB5}"/>
                  </a:ext>
                </a:extLst>
              </p:cNvPr>
              <p:cNvSpPr txBox="1"/>
              <p:nvPr/>
            </p:nvSpPr>
            <p:spPr>
              <a:xfrm>
                <a:off x="3048584" y="315128"/>
                <a:ext cx="5474191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D466E-90B5-1646-A045-21A33AF6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84" y="315128"/>
                <a:ext cx="5474191" cy="932884"/>
              </a:xfrm>
              <a:prstGeom prst="rect">
                <a:avLst/>
              </a:prstGeom>
              <a:blipFill>
                <a:blip r:embed="rId2"/>
                <a:stretch>
                  <a:fillRect t="-101351" b="-16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E2955D-B1A5-5E4D-9EFD-C65F0B75673B}"/>
                  </a:ext>
                </a:extLst>
              </p:cNvPr>
              <p:cNvSpPr txBox="1"/>
              <p:nvPr/>
            </p:nvSpPr>
            <p:spPr>
              <a:xfrm>
                <a:off x="296603" y="1381725"/>
                <a:ext cx="8196468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Now we make the isotropic assumption, by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no longer depends on the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dirty="0"/>
                  <a:t> is pointing, but only on its magnitude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After this, we can take the integrals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E2955D-B1A5-5E4D-9EFD-C65F0B756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3" y="1381725"/>
                <a:ext cx="8196468" cy="1243097"/>
              </a:xfrm>
              <a:prstGeom prst="rect">
                <a:avLst/>
              </a:prstGeom>
              <a:blipFill>
                <a:blip r:embed="rId3"/>
                <a:stretch>
                  <a:fillRect l="-464" t="-2020" b="-58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0B12D-618C-8B4D-A9E4-7D1AE5ABBCC2}"/>
                  </a:ext>
                </a:extLst>
              </p:cNvPr>
              <p:cNvSpPr txBox="1"/>
              <p:nvPr/>
            </p:nvSpPr>
            <p:spPr>
              <a:xfrm>
                <a:off x="3212843" y="2764305"/>
                <a:ext cx="3926716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0B12D-618C-8B4D-A9E4-7D1AE5AB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43" y="2764305"/>
                <a:ext cx="3926716" cy="932884"/>
              </a:xfrm>
              <a:prstGeom prst="rect">
                <a:avLst/>
              </a:prstGeom>
              <a:blipFill>
                <a:blip r:embed="rId4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E00FB-5B87-EE47-BC6B-F08B527F254F}"/>
                  </a:ext>
                </a:extLst>
              </p:cNvPr>
              <p:cNvSpPr txBox="1"/>
              <p:nvPr/>
            </p:nvSpPr>
            <p:spPr>
              <a:xfrm>
                <a:off x="296603" y="3797723"/>
                <a:ext cx="80104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to convert the integral such that its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so we can take advantage 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-function. We use our definitions of group and phase velocity to do this.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E00FB-5B87-EE47-BC6B-F08B527F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3" y="3797723"/>
                <a:ext cx="8010489" cy="646331"/>
              </a:xfrm>
              <a:prstGeom prst="rect">
                <a:avLst/>
              </a:prstGeom>
              <a:blipFill>
                <a:blip r:embed="rId5"/>
                <a:stretch>
                  <a:fillRect l="-47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39477-323C-F84C-92EE-40B0534C615F}"/>
                  </a:ext>
                </a:extLst>
              </p:cNvPr>
              <p:cNvSpPr txBox="1"/>
              <p:nvPr/>
            </p:nvSpPr>
            <p:spPr>
              <a:xfrm>
                <a:off x="3580941" y="4571732"/>
                <a:ext cx="4028732" cy="904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39477-323C-F84C-92EE-40B0534C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1" y="4571732"/>
                <a:ext cx="4028732" cy="904543"/>
              </a:xfrm>
              <a:prstGeom prst="rect">
                <a:avLst/>
              </a:prstGeom>
              <a:blipFill>
                <a:blip r:embed="rId6"/>
                <a:stretch>
                  <a:fillRect t="-112676" b="-17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3A219-9264-D049-8117-64419D2ABB9B}"/>
                  </a:ext>
                </a:extLst>
              </p:cNvPr>
              <p:cNvSpPr txBox="1"/>
              <p:nvPr/>
            </p:nvSpPr>
            <p:spPr>
              <a:xfrm>
                <a:off x="1742463" y="4674466"/>
                <a:ext cx="937564" cy="56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3A219-9264-D049-8117-64419D2A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63" y="4674466"/>
                <a:ext cx="937564" cy="566694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544146-D97F-1047-B1F6-28413EE47D9E}"/>
                  </a:ext>
                </a:extLst>
              </p:cNvPr>
              <p:cNvSpPr txBox="1"/>
              <p:nvPr/>
            </p:nvSpPr>
            <p:spPr>
              <a:xfrm>
                <a:off x="533740" y="4648690"/>
                <a:ext cx="105939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544146-D97F-1047-B1F6-28413EE4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0" y="4648690"/>
                <a:ext cx="1059393" cy="618246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FE225D-829E-A341-9EC7-ABFF93F6C7C8}"/>
                  </a:ext>
                </a:extLst>
              </p:cNvPr>
              <p:cNvSpPr txBox="1"/>
              <p:nvPr/>
            </p:nvSpPr>
            <p:spPr>
              <a:xfrm>
                <a:off x="3580941" y="5770584"/>
                <a:ext cx="194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FE225D-829E-A341-9EC7-ABFF93F6C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1" y="5770584"/>
                <a:ext cx="194098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BB6252-75AC-4042-98C6-CDE11C9D1480}"/>
              </a:ext>
            </a:extLst>
          </p:cNvPr>
          <p:cNvSpPr txBox="1"/>
          <p:nvPr/>
        </p:nvSpPr>
        <p:spPr>
          <a:xfrm>
            <a:off x="296603" y="5966847"/>
            <a:ext cx="27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Finally, we take the integral.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615D9-7101-BB4C-938C-DEA41DEDBED8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15020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02B4-4A51-C54C-86A7-0C145C787BC4}"/>
                  </a:ext>
                </a:extLst>
              </p:cNvPr>
              <p:cNvSpPr txBox="1"/>
              <p:nvPr/>
            </p:nvSpPr>
            <p:spPr>
              <a:xfrm>
                <a:off x="5310154" y="174889"/>
                <a:ext cx="194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02B4-4A51-C54C-86A7-0C145C78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54" y="174889"/>
                <a:ext cx="194098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DD4F55-BF7F-F147-82EC-2D1304C19961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87B2FD-D1FF-FA41-B7D4-43C6C7D51201}"/>
              </a:ext>
            </a:extLst>
          </p:cNvPr>
          <p:cNvGrpSpPr/>
          <p:nvPr/>
        </p:nvGrpSpPr>
        <p:grpSpPr>
          <a:xfrm>
            <a:off x="30848" y="3073868"/>
            <a:ext cx="5279306" cy="3669118"/>
            <a:chOff x="323557" y="979581"/>
            <a:chExt cx="5279306" cy="3669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E84C22-FAE2-CF4D-813A-0AB3F3C3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57" y="979581"/>
              <a:ext cx="5279306" cy="36691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1A8DFA-A784-4246-81E9-A81368A41984}"/>
                </a:ext>
              </a:extLst>
            </p:cNvPr>
            <p:cNvGrpSpPr/>
            <p:nvPr/>
          </p:nvGrpSpPr>
          <p:grpSpPr>
            <a:xfrm>
              <a:off x="3559502" y="2255275"/>
              <a:ext cx="910121" cy="1134543"/>
              <a:chOff x="3559502" y="2870135"/>
              <a:chExt cx="910121" cy="1134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796DF49-3D00-5D42-BF0B-561EEF97B24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502" y="2870135"/>
                    <a:ext cx="910121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796DF49-3D00-5D42-BF0B-561EEF97B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502" y="2870135"/>
                    <a:ext cx="910121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381" r="-274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riangle 7">
                <a:extLst>
                  <a:ext uri="{FF2B5EF4-FFF2-40B4-BE49-F238E27FC236}">
                    <a16:creationId xmlns:a16="http://schemas.microsoft.com/office/drawing/2014/main" id="{BEAC573E-008E-2F40-80B7-B6D06B5C7B11}"/>
                  </a:ext>
                </a:extLst>
              </p:cNvPr>
              <p:cNvSpPr/>
              <p:nvPr/>
            </p:nvSpPr>
            <p:spPr>
              <a:xfrm>
                <a:off x="3780608" y="3712606"/>
                <a:ext cx="135924" cy="292072"/>
              </a:xfrm>
              <a:custGeom>
                <a:avLst/>
                <a:gdLst>
                  <a:gd name="connsiteX0" fmla="*/ 0 w 135924"/>
                  <a:gd name="connsiteY0" fmla="*/ 283606 h 283606"/>
                  <a:gd name="connsiteX1" fmla="*/ 67962 w 135924"/>
                  <a:gd name="connsiteY1" fmla="*/ 0 h 283606"/>
                  <a:gd name="connsiteX2" fmla="*/ 135924 w 135924"/>
                  <a:gd name="connsiteY2" fmla="*/ 283606 h 283606"/>
                  <a:gd name="connsiteX3" fmla="*/ 0 w 135924"/>
                  <a:gd name="connsiteY3" fmla="*/ 283606 h 283606"/>
                  <a:gd name="connsiteX0" fmla="*/ 0 w 135924"/>
                  <a:gd name="connsiteY0" fmla="*/ 300539 h 300539"/>
                  <a:gd name="connsiteX1" fmla="*/ 34095 w 135924"/>
                  <a:gd name="connsiteY1" fmla="*/ 0 h 300539"/>
                  <a:gd name="connsiteX2" fmla="*/ 135924 w 135924"/>
                  <a:gd name="connsiteY2" fmla="*/ 300539 h 300539"/>
                  <a:gd name="connsiteX3" fmla="*/ 0 w 135924"/>
                  <a:gd name="connsiteY3" fmla="*/ 300539 h 300539"/>
                  <a:gd name="connsiteX0" fmla="*/ 0 w 135924"/>
                  <a:gd name="connsiteY0" fmla="*/ 292072 h 292072"/>
                  <a:gd name="connsiteX1" fmla="*/ 228 w 135924"/>
                  <a:gd name="connsiteY1" fmla="*/ 0 h 292072"/>
                  <a:gd name="connsiteX2" fmla="*/ 135924 w 135924"/>
                  <a:gd name="connsiteY2" fmla="*/ 292072 h 292072"/>
                  <a:gd name="connsiteX3" fmla="*/ 0 w 135924"/>
                  <a:gd name="connsiteY3" fmla="*/ 292072 h 29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24" h="292072">
                    <a:moveTo>
                      <a:pt x="0" y="292072"/>
                    </a:moveTo>
                    <a:lnTo>
                      <a:pt x="228" y="0"/>
                    </a:lnTo>
                    <a:lnTo>
                      <a:pt x="135924" y="292072"/>
                    </a:lnTo>
                    <a:lnTo>
                      <a:pt x="0" y="2920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D4D4CD-7B1B-2C43-9912-98D6E8EA8409}"/>
                    </a:ext>
                  </a:extLst>
                </p:cNvPr>
                <p:cNvSpPr txBox="1"/>
                <p:nvPr/>
              </p:nvSpPr>
              <p:spPr>
                <a:xfrm>
                  <a:off x="1794294" y="364604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D4D4CD-7B1B-2C43-9912-98D6E8EA8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3646048"/>
                  <a:ext cx="939809" cy="566694"/>
                </a:xfrm>
                <a:prstGeom prst="rect">
                  <a:avLst/>
                </a:prstGeom>
                <a:blipFill>
                  <a:blip r:embed="rId5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69B77BE-08BC-474E-ADE9-276AE9298993}"/>
                </a:ext>
              </a:extLst>
            </p:cNvPr>
            <p:cNvSpPr/>
            <p:nvPr/>
          </p:nvSpPr>
          <p:spPr>
            <a:xfrm>
              <a:off x="1046064" y="371560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00E6E-E696-3842-9109-F008A51AEF3E}"/>
                  </a:ext>
                </a:extLst>
              </p:cNvPr>
              <p:cNvSpPr txBox="1"/>
              <p:nvPr/>
            </p:nvSpPr>
            <p:spPr>
              <a:xfrm>
                <a:off x="223694" y="947116"/>
                <a:ext cx="3683637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 linear dispersion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00E6E-E696-3842-9109-F008A51A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947116"/>
                <a:ext cx="3683637" cy="395493"/>
              </a:xfrm>
              <a:prstGeom prst="rect">
                <a:avLst/>
              </a:prstGeom>
              <a:blipFill>
                <a:blip r:embed="rId6"/>
                <a:stretch>
                  <a:fillRect l="-1375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236C-223B-B744-B6A9-27F7F7626091}"/>
                  </a:ext>
                </a:extLst>
              </p:cNvPr>
              <p:cNvSpPr txBox="1"/>
              <p:nvPr/>
            </p:nvSpPr>
            <p:spPr>
              <a:xfrm>
                <a:off x="223694" y="1600279"/>
                <a:ext cx="1749582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236C-223B-B744-B6A9-27F7F7626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00279"/>
                <a:ext cx="1749582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1CDD9-DFAD-DA4E-B523-818E13AF9A01}"/>
                  </a:ext>
                </a:extLst>
              </p:cNvPr>
              <p:cNvSpPr txBox="1"/>
              <p:nvPr/>
            </p:nvSpPr>
            <p:spPr>
              <a:xfrm>
                <a:off x="5391097" y="3550240"/>
                <a:ext cx="2403863" cy="67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keep in mind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can change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1CDD9-DFAD-DA4E-B523-818E13AF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97" y="3550240"/>
                <a:ext cx="2403863" cy="672492"/>
              </a:xfrm>
              <a:prstGeom prst="rect">
                <a:avLst/>
              </a:prstGeom>
              <a:blipFill>
                <a:blip r:embed="rId8"/>
                <a:stretch>
                  <a:fillRect l="-1571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8CA20-FDF6-D74C-805B-9A554DF98C38}"/>
                  </a:ext>
                </a:extLst>
              </p:cNvPr>
              <p:cNvSpPr txBox="1"/>
              <p:nvPr/>
            </p:nvSpPr>
            <p:spPr>
              <a:xfrm>
                <a:off x="5421430" y="4428721"/>
                <a:ext cx="2747804" cy="730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8CA20-FDF6-D74C-805B-9A554DF98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430" y="4428721"/>
                <a:ext cx="2747804" cy="730136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B1A7A1-45F6-B045-A50C-8954E5006DF3}"/>
                  </a:ext>
                </a:extLst>
              </p:cNvPr>
              <p:cNvSpPr txBox="1"/>
              <p:nvPr/>
            </p:nvSpPr>
            <p:spPr>
              <a:xfrm>
                <a:off x="5479192" y="5413022"/>
                <a:ext cx="3272073" cy="94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that is our </a:t>
                </a:r>
              </a:p>
              <a:p>
                <a:r>
                  <a:rPr lang="en-US" dirty="0"/>
                  <a:t>Van Hove singularity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B1A7A1-45F6-B045-A50C-8954E5006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2" y="5413022"/>
                <a:ext cx="3272073" cy="949491"/>
              </a:xfrm>
              <a:prstGeom prst="rect">
                <a:avLst/>
              </a:prstGeom>
              <a:blipFill>
                <a:blip r:embed="rId10"/>
                <a:stretch>
                  <a:fillRect l="-1158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CC73EF-51E9-0140-BD06-0F535913047A}"/>
              </a:ext>
            </a:extLst>
          </p:cNvPr>
          <p:cNvSpPr txBox="1"/>
          <p:nvPr/>
        </p:nvSpPr>
        <p:spPr>
          <a:xfrm>
            <a:off x="2066503" y="1799916"/>
            <a:ext cx="198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(same as first derivation)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43E35-C8F6-CE46-B8B5-3302E5C35C17}"/>
              </a:ext>
            </a:extLst>
          </p:cNvPr>
          <p:cNvSpPr txBox="1"/>
          <p:nvPr/>
        </p:nvSpPr>
        <p:spPr>
          <a:xfrm>
            <a:off x="5310154" y="1009359"/>
            <a:ext cx="3610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we are only looking at</a:t>
            </a:r>
          </a:p>
          <a:p>
            <a:r>
              <a:rPr lang="en-US" dirty="0"/>
              <a:t>only one branch. Sometimes we approximate all three acoustic branches as one branch with average group and phase velocities.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1EE5A-56E8-614C-B578-169540649470}"/>
                  </a:ext>
                </a:extLst>
              </p:cNvPr>
              <p:cNvSpPr txBox="1"/>
              <p:nvPr/>
            </p:nvSpPr>
            <p:spPr>
              <a:xfrm>
                <a:off x="5803715" y="2568328"/>
                <a:ext cx="1983235" cy="739433"/>
              </a:xfrm>
              <a:prstGeom prst="rect">
                <a:avLst/>
              </a:prstGeom>
              <a:solidFill>
                <a:srgbClr val="FFFF00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1EE5A-56E8-614C-B578-16954064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15" y="2568328"/>
                <a:ext cx="1983235" cy="739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686C68A-8F60-7844-97DE-EEA36856C430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644824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4A3D07-C02B-794A-8457-0881488ED750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AF8FD-8BC6-194C-B085-AFFA55E4BA7A}"/>
                  </a:ext>
                </a:extLst>
              </p:cNvPr>
              <p:cNvSpPr txBox="1"/>
              <p:nvPr/>
            </p:nvSpPr>
            <p:spPr>
              <a:xfrm>
                <a:off x="4383284" y="284959"/>
                <a:ext cx="1804212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0AF8FD-8BC6-194C-B085-AFFA55E4B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284" y="284959"/>
                <a:ext cx="1804212" cy="525785"/>
              </a:xfrm>
              <a:prstGeom prst="rect">
                <a:avLst/>
              </a:prstGeom>
              <a:blipFill>
                <a:blip r:embed="rId2"/>
                <a:stretch>
                  <a:fillRect l="-2098" t="-4651" r="-3497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2609988-5436-D44B-9025-9D8FDD9894FA}"/>
              </a:ext>
            </a:extLst>
          </p:cNvPr>
          <p:cNvSpPr txBox="1"/>
          <p:nvPr/>
        </p:nvSpPr>
        <p:spPr>
          <a:xfrm>
            <a:off x="223694" y="828654"/>
            <a:ext cx="3037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capacity is the change in energy with temperature</a:t>
            </a:r>
          </a:p>
          <a:p>
            <a:endParaRPr lang="en-US" dirty="0"/>
          </a:p>
          <a:p>
            <a:r>
              <a:rPr lang="en-US" dirty="0"/>
              <a:t>We will look for the </a:t>
            </a:r>
            <a:r>
              <a:rPr lang="en-US" i="1" dirty="0"/>
              <a:t>spectral </a:t>
            </a:r>
            <a:r>
              <a:rPr lang="en-US" dirty="0"/>
              <a:t>heat capacity </a:t>
            </a:r>
            <a:r>
              <a:rPr lang="en-US" i="1" dirty="0"/>
              <a:t>per unit volume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38B3-4086-3448-A32B-1C8709CB5EF3}"/>
                  </a:ext>
                </a:extLst>
              </p:cNvPr>
              <p:cNvSpPr txBox="1"/>
              <p:nvPr/>
            </p:nvSpPr>
            <p:spPr>
              <a:xfrm>
                <a:off x="3692346" y="1226511"/>
                <a:ext cx="3628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Energy density: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38B3-4086-3448-A32B-1C8709CB5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346" y="1226511"/>
                <a:ext cx="3628366" cy="276999"/>
              </a:xfrm>
              <a:prstGeom prst="rect">
                <a:avLst/>
              </a:prstGeom>
              <a:blipFill>
                <a:blip r:embed="rId3"/>
                <a:stretch>
                  <a:fillRect l="-3846" t="-27273" r="-209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89EE47-8128-B14E-824D-B9B353659E08}"/>
                  </a:ext>
                </a:extLst>
              </p:cNvPr>
              <p:cNvSpPr txBox="1"/>
              <p:nvPr/>
            </p:nvSpPr>
            <p:spPr>
              <a:xfrm>
                <a:off x="3590746" y="1751984"/>
                <a:ext cx="54773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Number density of phonons: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89EE47-8128-B14E-824D-B9B353659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746" y="1751984"/>
                <a:ext cx="5477397" cy="369332"/>
              </a:xfrm>
              <a:prstGeom prst="rect">
                <a:avLst/>
              </a:prstGeom>
              <a:blipFill>
                <a:blip r:embed="rId4"/>
                <a:stretch>
                  <a:fillRect l="-9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23EDE-FF1E-1443-A9E8-04F38E9F0992}"/>
                  </a:ext>
                </a:extLst>
              </p:cNvPr>
              <p:cNvSpPr txBox="1"/>
              <p:nvPr/>
            </p:nvSpPr>
            <p:spPr>
              <a:xfrm>
                <a:off x="3396376" y="2305982"/>
                <a:ext cx="547739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number of possible states per unit volume. Here, we say it doesn’t change with temperature (i.e. the quasi-harmonic approximation). In reality thinks get softer with increasing temperature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 will shift down in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increases.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occupation number (can think of it as an occupation probability), of a state at frequency/energy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, and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C23EDE-FF1E-1443-A9E8-04F38E9F0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76" y="2305982"/>
                <a:ext cx="5477396" cy="2862322"/>
              </a:xfrm>
              <a:prstGeom prst="rect">
                <a:avLst/>
              </a:prstGeom>
              <a:blipFill>
                <a:blip r:embed="rId5"/>
                <a:stretch>
                  <a:fillRect l="-693" t="-885" r="-115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553B-202E-6A42-B371-DF9B2D7B7B80}"/>
                  </a:ext>
                </a:extLst>
              </p:cNvPr>
              <p:cNvSpPr txBox="1"/>
              <p:nvPr/>
            </p:nvSpPr>
            <p:spPr>
              <a:xfrm>
                <a:off x="2097284" y="5631489"/>
                <a:ext cx="3534429" cy="61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A7553B-202E-6A42-B371-DF9B2D7B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284" y="5631489"/>
                <a:ext cx="3534429" cy="619913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44A49B0-FD3A-A54B-890E-2B89BB539F6D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858580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65E1C3-44E5-1B4A-911C-CDAE9EF0A8FE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2496C8-6D04-7745-9F9D-C29344D26A66}"/>
                  </a:ext>
                </a:extLst>
              </p:cNvPr>
              <p:cNvSpPr txBox="1"/>
              <p:nvPr/>
            </p:nvSpPr>
            <p:spPr>
              <a:xfrm>
                <a:off x="2545741" y="264830"/>
                <a:ext cx="1579214" cy="698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2496C8-6D04-7745-9F9D-C29344D2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741" y="264830"/>
                <a:ext cx="1579214" cy="698717"/>
              </a:xfrm>
              <a:prstGeom prst="rect">
                <a:avLst/>
              </a:prstGeom>
              <a:blipFill>
                <a:blip r:embed="rId2"/>
                <a:stretch>
                  <a:fillRect l="-794" t="-3571" r="-2381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CCF92EA-D2A5-4941-8738-E7CDA82AED6D}"/>
              </a:ext>
            </a:extLst>
          </p:cNvPr>
          <p:cNvSpPr txBox="1"/>
          <p:nvPr/>
        </p:nvSpPr>
        <p:spPr>
          <a:xfrm>
            <a:off x="208704" y="881474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Crazy triple chain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AE12D-EF18-0848-8F0E-AA648A46BCA5}"/>
                  </a:ext>
                </a:extLst>
              </p:cNvPr>
              <p:cNvSpPr txBox="1"/>
              <p:nvPr/>
            </p:nvSpPr>
            <p:spPr>
              <a:xfrm>
                <a:off x="1589805" y="1516999"/>
                <a:ext cx="5964389" cy="976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8AE12D-EF18-0848-8F0E-AA648A46B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805" y="1516999"/>
                <a:ext cx="5964389" cy="976678"/>
              </a:xfrm>
              <a:prstGeom prst="rect">
                <a:avLst/>
              </a:prstGeom>
              <a:blipFill>
                <a:blip r:embed="rId3"/>
                <a:stretch>
                  <a:fillRect l="-849" r="-212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21A5A1-D42F-0E4E-9084-1740584DE5AF}"/>
                  </a:ext>
                </a:extLst>
              </p:cNvPr>
              <p:cNvSpPr txBox="1"/>
              <p:nvPr/>
            </p:nvSpPr>
            <p:spPr>
              <a:xfrm>
                <a:off x="1346946" y="2849375"/>
                <a:ext cx="6347956" cy="106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BE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21A5A1-D42F-0E4E-9084-1740584DE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46" y="2849375"/>
                <a:ext cx="6347956" cy="1069011"/>
              </a:xfrm>
              <a:prstGeom prst="rect">
                <a:avLst/>
              </a:prstGeom>
              <a:blipFill>
                <a:blip r:embed="rId4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4A3B57-6402-4A4B-8460-D7D2BF68E735}"/>
                  </a:ext>
                </a:extLst>
              </p:cNvPr>
              <p:cNvSpPr txBox="1"/>
              <p:nvPr/>
            </p:nvSpPr>
            <p:spPr>
              <a:xfrm>
                <a:off x="1426588" y="4813728"/>
                <a:ext cx="3817520" cy="658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4A3B57-6402-4A4B-8460-D7D2BF68E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588" y="4813728"/>
                <a:ext cx="3817520" cy="658257"/>
              </a:xfrm>
              <a:prstGeom prst="rect">
                <a:avLst/>
              </a:prstGeom>
              <a:blipFill>
                <a:blip r:embed="rId5"/>
                <a:stretch>
                  <a:fillRect l="-662"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F4767B-98F0-3A43-B284-62E26BAE08FE}"/>
                  </a:ext>
                </a:extLst>
              </p:cNvPr>
              <p:cNvSpPr txBox="1"/>
              <p:nvPr/>
            </p:nvSpPr>
            <p:spPr>
              <a:xfrm>
                <a:off x="5992030" y="4553258"/>
                <a:ext cx="2680862" cy="11815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Heat capacity per volume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F4767B-98F0-3A43-B284-62E26BAE0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030" y="4553258"/>
                <a:ext cx="2680862" cy="1181542"/>
              </a:xfrm>
              <a:prstGeom prst="rect">
                <a:avLst/>
              </a:prstGeom>
              <a:blipFill>
                <a:blip r:embed="rId6"/>
                <a:stretch>
                  <a:fillRect l="-1878" t="-61053" b="-12736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2C72D18-1C6C-6B49-9CFA-3D6AA3F02B5A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062789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C11644-40AC-2C44-9A01-2F2944384E7E}"/>
                  </a:ext>
                </a:extLst>
              </p:cNvPr>
              <p:cNvSpPr txBox="1"/>
              <p:nvPr/>
            </p:nvSpPr>
            <p:spPr>
              <a:xfrm>
                <a:off x="1241686" y="2930578"/>
                <a:ext cx="1066767" cy="663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4C11644-40AC-2C44-9A01-2F2944384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86" y="2930578"/>
                <a:ext cx="1066767" cy="6635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C00C1B-E64F-C04D-AF8D-40221DF576C0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EC7A20-1AC4-9646-B0E6-367836CA5894}"/>
                  </a:ext>
                </a:extLst>
              </p:cNvPr>
              <p:cNvSpPr txBox="1"/>
              <p:nvPr/>
            </p:nvSpPr>
            <p:spPr>
              <a:xfrm>
                <a:off x="2194967" y="363186"/>
                <a:ext cx="3168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look at the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behavior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EC7A20-1AC4-9646-B0E6-367836CA5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7" y="363186"/>
                <a:ext cx="3168368" cy="369332"/>
              </a:xfrm>
              <a:prstGeom prst="rect">
                <a:avLst/>
              </a:prstGeom>
              <a:blipFill>
                <a:blip r:embed="rId3"/>
                <a:stretch>
                  <a:fillRect l="-1600" t="-6667" r="-4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E7D67-85DE-D646-9530-85C04C46627A}"/>
                  </a:ext>
                </a:extLst>
              </p:cNvPr>
              <p:cNvSpPr txBox="1"/>
              <p:nvPr/>
            </p:nvSpPr>
            <p:spPr>
              <a:xfrm>
                <a:off x="223694" y="2084261"/>
                <a:ext cx="6110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I just plug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0/0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Not super helpful, what we really want is the limiting behavior.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3E7D67-85DE-D646-9530-85C04C466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2084261"/>
                <a:ext cx="6110199" cy="646331"/>
              </a:xfrm>
              <a:prstGeom prst="rect">
                <a:avLst/>
              </a:prstGeom>
              <a:blipFill>
                <a:blip r:embed="rId4"/>
                <a:stretch>
                  <a:fillRect l="-830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FC837-F286-4F49-B801-506F7B747180}"/>
                  </a:ext>
                </a:extLst>
              </p:cNvPr>
              <p:cNvSpPr txBox="1"/>
              <p:nvPr/>
            </p:nvSpPr>
            <p:spPr>
              <a:xfrm>
                <a:off x="6057893" y="3046100"/>
                <a:ext cx="17879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0FC837-F286-4F49-B801-506F7B747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93" y="3046100"/>
                <a:ext cx="17879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E20F9-1593-A44C-9867-0460F506E032}"/>
                  </a:ext>
                </a:extLst>
              </p:cNvPr>
              <p:cNvSpPr txBox="1"/>
              <p:nvPr/>
            </p:nvSpPr>
            <p:spPr>
              <a:xfrm>
                <a:off x="1160489" y="3865555"/>
                <a:ext cx="7603043" cy="6719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1E20F9-1593-A44C-9867-0460F506E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489" y="3865555"/>
                <a:ext cx="7603043" cy="671915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16143-89EE-6340-8161-475247527D93}"/>
                  </a:ext>
                </a:extLst>
              </p:cNvPr>
              <p:cNvSpPr txBox="1"/>
              <p:nvPr/>
            </p:nvSpPr>
            <p:spPr>
              <a:xfrm>
                <a:off x="2244413" y="4771265"/>
                <a:ext cx="4707443" cy="1723549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000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    At high T and or 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sz="10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     which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cst</m:t>
                    </m:r>
                  </m:oMath>
                </a14:m>
                <a:r>
                  <a:rPr lang="en-US" dirty="0"/>
                  <a:t> at high T</a:t>
                </a:r>
              </a:p>
              <a:p>
                <a:r>
                  <a:rPr lang="en-US" dirty="0"/>
                  <a:t>   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when the dispersion is linear    </a:t>
                </a: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316143-89EE-6340-8161-475247527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413" y="4771265"/>
                <a:ext cx="4707443" cy="1723549"/>
              </a:xfrm>
              <a:prstGeom prst="rect">
                <a:avLst/>
              </a:prstGeom>
              <a:blipFill>
                <a:blip r:embed="rId8"/>
                <a:stretch>
                  <a:fillRect r="-161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35D4E-5AE0-8A41-9A65-AA145616B256}"/>
                  </a:ext>
                </a:extLst>
              </p:cNvPr>
              <p:cNvSpPr txBox="1"/>
              <p:nvPr/>
            </p:nvSpPr>
            <p:spPr>
              <a:xfrm>
                <a:off x="2516373" y="986017"/>
                <a:ext cx="3817520" cy="658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35D4E-5AE0-8A41-9A65-AA145616B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73" y="986017"/>
                <a:ext cx="3817520" cy="658257"/>
              </a:xfrm>
              <a:prstGeom prst="rect">
                <a:avLst/>
              </a:prstGeom>
              <a:blipFill>
                <a:blip r:embed="rId9"/>
                <a:stretch>
                  <a:fillRect l="-66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36B70A-C8A9-8149-96B3-0DA7FD263EC6}"/>
              </a:ext>
            </a:extLst>
          </p:cNvPr>
          <p:cNvSpPr txBox="1"/>
          <p:nvPr/>
        </p:nvSpPr>
        <p:spPr>
          <a:xfrm>
            <a:off x="377795" y="3046100"/>
            <a:ext cx="86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9A3392-BA14-2A4A-9416-C9DBE5FBE706}"/>
                  </a:ext>
                </a:extLst>
              </p:cNvPr>
              <p:cNvSpPr txBox="1"/>
              <p:nvPr/>
            </p:nvSpPr>
            <p:spPr>
              <a:xfrm>
                <a:off x="2516373" y="3046100"/>
                <a:ext cx="3111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Taylor 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9A3392-BA14-2A4A-9416-C9DBE5FBE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373" y="3046100"/>
                <a:ext cx="3111878" cy="369332"/>
              </a:xfrm>
              <a:prstGeom prst="rect">
                <a:avLst/>
              </a:prstGeom>
              <a:blipFill>
                <a:blip r:embed="rId10"/>
                <a:stretch>
                  <a:fillRect l="-1626" t="-10345" r="-40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33DB713-4E6A-CA40-B78A-E0E093C70830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88371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D4BBF9-72C7-DF42-A0C8-16B00D7679AE}"/>
                  </a:ext>
                </a:extLst>
              </p:cNvPr>
              <p:cNvSpPr txBox="1"/>
              <p:nvPr/>
            </p:nvSpPr>
            <p:spPr>
              <a:xfrm>
                <a:off x="223694" y="1477190"/>
                <a:ext cx="1720215" cy="1945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sz="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D4BBF9-72C7-DF42-A0C8-16B00D767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477190"/>
                <a:ext cx="1720215" cy="1945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1CC0F65-A7C7-D545-B743-E8E3B440459E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D173D-677A-064F-B0AC-7C1426923899}"/>
                  </a:ext>
                </a:extLst>
              </p:cNvPr>
              <p:cNvSpPr txBox="1"/>
              <p:nvPr/>
            </p:nvSpPr>
            <p:spPr>
              <a:xfrm>
                <a:off x="2328852" y="363186"/>
                <a:ext cx="36380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Let’s look at low and high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behavior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3D173D-677A-064F-B0AC-7C1426923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852" y="363186"/>
                <a:ext cx="3638047" cy="369332"/>
              </a:xfrm>
              <a:prstGeom prst="rect">
                <a:avLst/>
              </a:prstGeom>
              <a:blipFill>
                <a:blip r:embed="rId3"/>
                <a:stretch>
                  <a:fillRect l="-10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9F39C6-889A-3E49-A5E6-72399D11032B}"/>
                  </a:ext>
                </a:extLst>
              </p:cNvPr>
              <p:cNvSpPr txBox="1"/>
              <p:nvPr/>
            </p:nvSpPr>
            <p:spPr>
              <a:xfrm>
                <a:off x="2430131" y="2818151"/>
                <a:ext cx="3718134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9F39C6-889A-3E49-A5E6-72399D11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131" y="2818151"/>
                <a:ext cx="3718134" cy="812210"/>
              </a:xfrm>
              <a:prstGeom prst="rect">
                <a:avLst/>
              </a:prstGeom>
              <a:blipFill>
                <a:blip r:embed="rId4"/>
                <a:stretch>
                  <a:fillRect l="-680" t="-127692" r="-680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CEC30-F062-654A-85E1-018E3890D192}"/>
                  </a:ext>
                </a:extLst>
              </p:cNvPr>
              <p:cNvSpPr txBox="1"/>
              <p:nvPr/>
            </p:nvSpPr>
            <p:spPr>
              <a:xfrm>
                <a:off x="2430131" y="1477190"/>
                <a:ext cx="4283737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CEC30-F062-654A-85E1-018E3890D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131" y="1477190"/>
                <a:ext cx="4283737" cy="812210"/>
              </a:xfrm>
              <a:prstGeom prst="rect">
                <a:avLst/>
              </a:prstGeom>
              <a:blipFill>
                <a:blip r:embed="rId5"/>
                <a:stretch>
                  <a:fillRect l="-590" t="-126154" r="-590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40C1F5-87CE-5F4A-A59B-E6955344A6DF}"/>
                  </a:ext>
                </a:extLst>
              </p:cNvPr>
              <p:cNvSpPr txBox="1"/>
              <p:nvPr/>
            </p:nvSpPr>
            <p:spPr>
              <a:xfrm>
                <a:off x="223694" y="1000434"/>
                <a:ext cx="73793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Convenient to convert the integral to be over the dimensionless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40C1F5-87CE-5F4A-A59B-E6955344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000434"/>
                <a:ext cx="7379392" cy="369332"/>
              </a:xfrm>
              <a:prstGeom prst="rect">
                <a:avLst/>
              </a:prstGeom>
              <a:blipFill>
                <a:blip r:embed="rId6"/>
                <a:stretch>
                  <a:fillRect l="-687" t="-6667" r="-34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AC8AF-0FCD-F34E-B568-DD9B639C173D}"/>
                  </a:ext>
                </a:extLst>
              </p:cNvPr>
              <p:cNvSpPr txBox="1"/>
              <p:nvPr/>
            </p:nvSpPr>
            <p:spPr>
              <a:xfrm>
                <a:off x="238684" y="4007907"/>
                <a:ext cx="5736442" cy="1226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At low T: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only low frequency modes are populated,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CAC8AF-0FCD-F34E-B568-DD9B639C1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84" y="4007907"/>
                <a:ext cx="5736442" cy="1226490"/>
              </a:xfrm>
              <a:prstGeom prst="rect">
                <a:avLst/>
              </a:prstGeom>
              <a:blipFill>
                <a:blip r:embed="rId7"/>
                <a:stretch>
                  <a:fillRect l="-885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EBFF8-497F-5D48-96DD-AA0241B58120}"/>
                  </a:ext>
                </a:extLst>
              </p:cNvPr>
              <p:cNvSpPr txBox="1"/>
              <p:nvPr/>
            </p:nvSpPr>
            <p:spPr>
              <a:xfrm>
                <a:off x="524197" y="5363199"/>
                <a:ext cx="2235227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9EBFF8-497F-5D48-96DD-AA0241B58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7" y="5363199"/>
                <a:ext cx="2235227" cy="811312"/>
              </a:xfrm>
              <a:prstGeom prst="rect">
                <a:avLst/>
              </a:prstGeom>
              <a:blipFill>
                <a:blip r:embed="rId8"/>
                <a:stretch>
                  <a:fillRect l="-41808" t="-127692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43E37-A7D6-E94A-A7C9-C6FE306DE1B9}"/>
                  </a:ext>
                </a:extLst>
              </p:cNvPr>
              <p:cNvSpPr txBox="1"/>
              <p:nvPr/>
            </p:nvSpPr>
            <p:spPr>
              <a:xfrm>
                <a:off x="3406955" y="5380810"/>
                <a:ext cx="2240165" cy="634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943E37-A7D6-E94A-A7C9-C6FE306DE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955" y="5380810"/>
                <a:ext cx="2240165" cy="634084"/>
              </a:xfrm>
              <a:prstGeom prst="rect">
                <a:avLst/>
              </a:prstGeom>
              <a:blipFill>
                <a:blip r:embed="rId9"/>
                <a:stretch>
                  <a:fillRect l="-1685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DE347-A681-A245-AC6B-0FB5813CB15C}"/>
                  </a:ext>
                </a:extLst>
              </p:cNvPr>
              <p:cNvSpPr txBox="1"/>
              <p:nvPr/>
            </p:nvSpPr>
            <p:spPr>
              <a:xfrm>
                <a:off x="6294651" y="5143854"/>
                <a:ext cx="2719462" cy="1107996"/>
              </a:xfrm>
              <a:prstGeom prst="rect">
                <a:avLst/>
              </a:prstGeom>
              <a:solidFill>
                <a:srgbClr val="FFFF00">
                  <a:alpha val="58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b="0" dirty="0">
                    <a:latin typeface="Cambria Math" panose="02040503050406030204" pitchFamily="18" charset="0"/>
                  </a:rPr>
                  <a:t>At low T </a:t>
                </a:r>
              </a:p>
              <a:p>
                <a:r>
                  <a:rPr lang="en-US" b="0" dirty="0">
                    <a:latin typeface="Cambria Math" panose="02040503050406030204" pitchFamily="18" charset="0"/>
                  </a:rPr>
                  <a:t> where dispersion is linear: </a:t>
                </a:r>
              </a:p>
              <a:p>
                <a:endParaRPr lang="en-US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DE347-A681-A245-AC6B-0FB5813CB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651" y="5143854"/>
                <a:ext cx="2719462" cy="1107996"/>
              </a:xfrm>
              <a:prstGeom prst="rect">
                <a:avLst/>
              </a:prstGeom>
              <a:blipFill>
                <a:blip r:embed="rId10"/>
                <a:stretch>
                  <a:fillRect l="-3241" t="-5618" r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7A2DD48-346A-9D49-B39F-38433FE0005C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</p:spTree>
    <p:extLst>
      <p:ext uri="{BB962C8B-B14F-4D97-AF65-F5344CB8AC3E}">
        <p14:creationId xmlns:p14="http://schemas.microsoft.com/office/powerpoint/2010/main" val="223015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44D8B-99F7-8049-8045-F30FA7AE6184}"/>
              </a:ext>
            </a:extLst>
          </p:cNvPr>
          <p:cNvSpPr txBox="1"/>
          <p:nvPr/>
        </p:nvSpPr>
        <p:spPr>
          <a:xfrm>
            <a:off x="323557" y="1055076"/>
            <a:ext cx="8369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solid-state physics classes will derive an analytical dispersion for a 1D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haven’t seen this, read </a:t>
            </a:r>
            <a:r>
              <a:rPr lang="en-US" b="1" dirty="0"/>
              <a:t>Kittel, Intro. to Solid State physics Chapter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of the intuition gained from the 1D case extends to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math for a 3D crystal, which is used to calculate real dispersion relations is given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Wallace, Thermodynamics of Crystals, Chapter 3.10.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Hanus, Thesis, Section 2.2.1 and Appendix B.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37C9-0260-984A-8021-A15E36EBA8AE}"/>
              </a:ext>
            </a:extLst>
          </p:cNvPr>
          <p:cNvSpPr txBox="1"/>
          <p:nvPr/>
        </p:nvSpPr>
        <p:spPr>
          <a:xfrm>
            <a:off x="474210" y="3363400"/>
            <a:ext cx="77316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will outline the procedure for computing phonon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</a:t>
            </a:r>
          </a:p>
          <a:p>
            <a:pPr marL="295275"/>
            <a:r>
              <a:rPr lang="en-US" dirty="0"/>
              <a:t>(mode shape)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ADD79-2A56-8A45-A63C-5590732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81" y="3895402"/>
            <a:ext cx="2693791" cy="2469308"/>
          </a:xfrm>
          <a:prstGeom prst="rect">
            <a:avLst/>
          </a:prstGeom>
        </p:spPr>
      </p:pic>
      <p:pic>
        <p:nvPicPr>
          <p:cNvPr id="21" name="Picture 20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A58A608-85AE-D949-BA09-FEEFF99F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4987137"/>
            <a:ext cx="1895586" cy="1377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6D3F5-079D-1247-AE08-938485737CD9}"/>
              </a:ext>
            </a:extLst>
          </p:cNvPr>
          <p:cNvCxnSpPr/>
          <p:nvPr/>
        </p:nvCxnSpPr>
        <p:spPr>
          <a:xfrm>
            <a:off x="2161309" y="4560125"/>
            <a:ext cx="33507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6F0BE5-2BCE-FD40-AEA0-1572B97FA071}"/>
              </a:ext>
            </a:extLst>
          </p:cNvPr>
          <p:cNvCxnSpPr>
            <a:cxnSpLocks/>
          </p:cNvCxnSpPr>
          <p:nvPr/>
        </p:nvCxnSpPr>
        <p:spPr>
          <a:xfrm>
            <a:off x="2215309" y="5365667"/>
            <a:ext cx="15135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75179CE-CB02-E94A-A6D8-4A48BAC9750B}"/>
              </a:ext>
            </a:extLst>
          </p:cNvPr>
          <p:cNvSpPr/>
          <p:nvPr/>
        </p:nvSpPr>
        <p:spPr>
          <a:xfrm>
            <a:off x="6584062" y="4808098"/>
            <a:ext cx="45719" cy="49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71B1E-E561-EF4D-9696-EF2B2D619503}"/>
              </a:ext>
            </a:extLst>
          </p:cNvPr>
          <p:cNvCxnSpPr/>
          <p:nvPr/>
        </p:nvCxnSpPr>
        <p:spPr>
          <a:xfrm flipH="1">
            <a:off x="5900516" y="4858719"/>
            <a:ext cx="647518" cy="2713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3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48F33-BA17-EA47-AA92-BEDBB0520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8" t="6807" r="39675" b="67894"/>
          <a:stretch/>
        </p:blipFill>
        <p:spPr>
          <a:xfrm>
            <a:off x="1547451" y="275548"/>
            <a:ext cx="7010395" cy="4667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8E6D8-2978-C44C-927C-E7D176EACA3B}"/>
              </a:ext>
            </a:extLst>
          </p:cNvPr>
          <p:cNvSpPr txBox="1"/>
          <p:nvPr/>
        </p:nvSpPr>
        <p:spPr>
          <a:xfrm>
            <a:off x="223694" y="317020"/>
            <a:ext cx="187359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Heat capacity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CC088-3AB6-8F41-BD66-8B337A2D5E85}"/>
                  </a:ext>
                </a:extLst>
              </p:cNvPr>
              <p:cNvSpPr txBox="1"/>
              <p:nvPr/>
            </p:nvSpPr>
            <p:spPr>
              <a:xfrm>
                <a:off x="3298007" y="3429000"/>
                <a:ext cx="5954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CC088-3AB6-8F41-BD66-8B337A2D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07" y="3429000"/>
                <a:ext cx="59541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10B1C18-6FA8-DC41-B303-A7FFF01BE6EE}"/>
              </a:ext>
            </a:extLst>
          </p:cNvPr>
          <p:cNvSpPr txBox="1"/>
          <p:nvPr/>
        </p:nvSpPr>
        <p:spPr>
          <a:xfrm>
            <a:off x="6766288" y="1018896"/>
            <a:ext cx="108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506E5-4EF2-004A-A169-02091F0F811C}"/>
                  </a:ext>
                </a:extLst>
              </p:cNvPr>
              <p:cNvSpPr txBox="1"/>
              <p:nvPr/>
            </p:nvSpPr>
            <p:spPr>
              <a:xfrm>
                <a:off x="195620" y="4679561"/>
                <a:ext cx="9007466" cy="1976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speed of sound: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=5000</m:t>
                    </m:r>
                    <m:f>
                      <m:f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volume per atom: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UC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at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=9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UC</m:t>
                        </m:r>
                      </m:sub>
                    </m:sSub>
                  </m:oMath>
                </a14:m>
                <a:r>
                  <a:rPr lang="en-US" dirty="0"/>
                  <a:t>: volume of unit cell,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at</m:t>
                        </m:r>
                      </m:sub>
                    </m:sSub>
                  </m:oMath>
                </a14:m>
                <a:r>
                  <a:rPr lang="en-US" dirty="0"/>
                  <a:t>: # atoms in unit cell)</a:t>
                </a:r>
              </a:p>
              <a:p>
                <a:r>
                  <a:rPr lang="en-US" dirty="0"/>
                  <a:t>max k-vector (isotropic):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at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=1.87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Å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Debye frequency: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=93.7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Debye temperature: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=715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F506E5-4EF2-004A-A169-02091F0F8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20" y="4679561"/>
                <a:ext cx="9007466" cy="1976438"/>
              </a:xfrm>
              <a:prstGeom prst="rect">
                <a:avLst/>
              </a:prstGeom>
              <a:blipFill>
                <a:blip r:embed="rId4"/>
                <a:stretch>
                  <a:fillRect l="-422" b="-3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E5B9E0-3339-6D40-97F6-DE375D1CBCAE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47208-8C19-BF42-9E33-1EF9C274C44E}"/>
              </a:ext>
            </a:extLst>
          </p:cNvPr>
          <p:cNvCxnSpPr>
            <a:cxnSpLocks/>
          </p:cNvCxnSpPr>
          <p:nvPr/>
        </p:nvCxnSpPr>
        <p:spPr>
          <a:xfrm flipH="1" flipV="1">
            <a:off x="6400800" y="946462"/>
            <a:ext cx="1" cy="2991095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0A1749-A2DB-A942-A13D-4B234D958CD1}"/>
                  </a:ext>
                </a:extLst>
              </p:cNvPr>
              <p:cNvSpPr txBox="1"/>
              <p:nvPr/>
            </p:nvSpPr>
            <p:spPr>
              <a:xfrm>
                <a:off x="6424247" y="3493475"/>
                <a:ext cx="493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0A1749-A2DB-A942-A13D-4B234D958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47" y="3493475"/>
                <a:ext cx="4931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8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1C8DB-5219-384B-918E-2A0834CF5E2C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/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283AB1-23EE-0E46-90CE-150D352C9EA5}"/>
              </a:ext>
            </a:extLst>
          </p:cNvPr>
          <p:cNvSpPr txBox="1"/>
          <p:nvPr/>
        </p:nvSpPr>
        <p:spPr>
          <a:xfrm>
            <a:off x="165640" y="1292549"/>
            <a:ext cx="512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Simply solve the equations of motion (Newton’s law)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79AD-8BCE-B74B-9579-503CA4F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2358760"/>
            <a:ext cx="2138810" cy="2057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/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blipFill>
                <a:blip r:embed="rId4"/>
                <a:stretch>
                  <a:fillRect l="-21354"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/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04CDF-28CB-3642-A700-EE78B2C4AD1A}"/>
              </a:ext>
            </a:extLst>
          </p:cNvPr>
          <p:cNvCxnSpPr/>
          <p:nvPr/>
        </p:nvCxnSpPr>
        <p:spPr>
          <a:xfrm flipH="1">
            <a:off x="6826079" y="2565448"/>
            <a:ext cx="402882" cy="362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A0E6A8-0BC9-7C4B-9794-F2867B5141E5}"/>
              </a:ext>
            </a:extLst>
          </p:cNvPr>
          <p:cNvCxnSpPr>
            <a:cxnSpLocks/>
          </p:cNvCxnSpPr>
          <p:nvPr/>
        </p:nvCxnSpPr>
        <p:spPr>
          <a:xfrm>
            <a:off x="7332131" y="2565448"/>
            <a:ext cx="0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6F218D-46B5-3D4B-9D49-D4C64CF020C5}"/>
              </a:ext>
            </a:extLst>
          </p:cNvPr>
          <p:cNvCxnSpPr>
            <a:cxnSpLocks/>
          </p:cNvCxnSpPr>
          <p:nvPr/>
        </p:nvCxnSpPr>
        <p:spPr>
          <a:xfrm flipH="1">
            <a:off x="7817910" y="2551160"/>
            <a:ext cx="1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CA78F-A7AF-D640-9C3D-F8EC14886C8C}"/>
              </a:ext>
            </a:extLst>
          </p:cNvPr>
          <p:cNvCxnSpPr>
            <a:cxnSpLocks/>
          </p:cNvCxnSpPr>
          <p:nvPr/>
        </p:nvCxnSpPr>
        <p:spPr>
          <a:xfrm>
            <a:off x="8036442" y="2546783"/>
            <a:ext cx="120964" cy="371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/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atom label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direction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blipFill>
                <a:blip r:embed="rId6"/>
                <a:stretch>
                  <a:fillRect t="-2740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/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AD55C-2DD9-5E48-ABAB-3B6DF7F7DED3}"/>
              </a:ext>
            </a:extLst>
          </p:cNvPr>
          <p:cNvCxnSpPr/>
          <p:nvPr/>
        </p:nvCxnSpPr>
        <p:spPr>
          <a:xfrm>
            <a:off x="4085311" y="4125279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/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86F7E1-DCD0-1D42-8C0B-7731A2907478}"/>
              </a:ext>
            </a:extLst>
          </p:cNvPr>
          <p:cNvCxnSpPr/>
          <p:nvPr/>
        </p:nvCxnSpPr>
        <p:spPr>
          <a:xfrm>
            <a:off x="4079426" y="3467528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/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blipFill>
                <a:blip r:embed="rId9"/>
                <a:stretch>
                  <a:fillRect l="-2073" r="-1036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/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Databases for interatomic force constants (IFCs)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Phonopy</a:t>
                </a:r>
                <a:r>
                  <a:rPr lang="en-US" dirty="0"/>
                  <a:t>: </a:t>
                </a:r>
                <a:r>
                  <a:rPr lang="en-US" dirty="0">
                    <a:hlinkClick r:id="rId10"/>
                  </a:rPr>
                  <a:t>http://phonondb.mtl.kyoto-u.ac.jp/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almaBTE</a:t>
                </a:r>
                <a:r>
                  <a:rPr lang="en-US" dirty="0"/>
                  <a:t>: </a:t>
                </a:r>
                <a:r>
                  <a:rPr lang="en-US" dirty="0">
                    <a:hlinkClick r:id="rId11"/>
                  </a:rPr>
                  <a:t>http://www.almabte.eu/index.php/database/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blipFill>
                <a:blip r:embed="rId1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C3F811A-D918-3847-A3AB-D95A87562FF5}"/>
              </a:ext>
            </a:extLst>
          </p:cNvPr>
          <p:cNvSpPr txBox="1"/>
          <p:nvPr/>
        </p:nvSpPr>
        <p:spPr>
          <a:xfrm>
            <a:off x="3700450" y="293821"/>
            <a:ext cx="1038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15542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2" grpId="0"/>
      <p:bldP spid="1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44AC42E-7373-E242-ACED-2219E2DB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7" y="825711"/>
            <a:ext cx="2228301" cy="2228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A90F2-E8D9-8847-812A-106490059BA6}"/>
                  </a:ext>
                </a:extLst>
              </p:cNvPr>
              <p:cNvSpPr txBox="1"/>
              <p:nvPr/>
            </p:nvSpPr>
            <p:spPr>
              <a:xfrm>
                <a:off x="1088861" y="1565436"/>
                <a:ext cx="2228302" cy="846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𝑖𝑁𝑥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A90F2-E8D9-8847-812A-1064900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1" y="1565436"/>
                <a:ext cx="2228302" cy="846129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E52C74-4B96-964F-AF9B-BB402F8A6597}"/>
              </a:ext>
            </a:extLst>
          </p:cNvPr>
          <p:cNvSpPr txBox="1"/>
          <p:nvPr/>
        </p:nvSpPr>
        <p:spPr>
          <a:xfrm>
            <a:off x="323557" y="889584"/>
            <a:ext cx="39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Expressing a function as a Fourier Series: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4F14D-A3A4-8347-8563-B369C495F5F1}"/>
              </a:ext>
            </a:extLst>
          </p:cNvPr>
          <p:cNvSpPr/>
          <p:nvPr/>
        </p:nvSpPr>
        <p:spPr>
          <a:xfrm>
            <a:off x="323557" y="871226"/>
            <a:ext cx="8658223" cy="2103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1E2D2-BB09-724F-8314-15832D880532}"/>
              </a:ext>
            </a:extLst>
          </p:cNvPr>
          <p:cNvSpPr txBox="1"/>
          <p:nvPr/>
        </p:nvSpPr>
        <p:spPr>
          <a:xfrm>
            <a:off x="323557" y="295421"/>
            <a:ext cx="208140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Required math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02384-4DE5-3A48-B87C-CD48672CAC95}"/>
                  </a:ext>
                </a:extLst>
              </p:cNvPr>
              <p:cNvSpPr/>
              <p:nvPr/>
            </p:nvSpPr>
            <p:spPr>
              <a:xfrm>
                <a:off x="323557" y="3046385"/>
                <a:ext cx="8672512" cy="3646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02384-4DE5-3A48-B87C-CD48672CA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7" y="3046385"/>
                <a:ext cx="8672512" cy="364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4D5C2B-5047-6745-B60C-89B0EEFA9000}"/>
                  </a:ext>
                </a:extLst>
              </p:cNvPr>
              <p:cNvSpPr txBox="1"/>
              <p:nvPr/>
            </p:nvSpPr>
            <p:spPr>
              <a:xfrm>
                <a:off x="611807" y="3679464"/>
                <a:ext cx="209583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4D5C2B-5047-6745-B60C-89B0EEFA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07" y="3679464"/>
                <a:ext cx="2095830" cy="732573"/>
              </a:xfrm>
              <a:prstGeom prst="rect">
                <a:avLst/>
              </a:prstGeom>
              <a:blipFill>
                <a:blip r:embed="rId5"/>
                <a:stretch>
                  <a:fillRect l="-606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E1747-8B48-0043-AD36-285F92D40A72}"/>
                  </a:ext>
                </a:extLst>
              </p:cNvPr>
              <p:cNvSpPr txBox="1"/>
              <p:nvPr/>
            </p:nvSpPr>
            <p:spPr>
              <a:xfrm>
                <a:off x="771017" y="5395021"/>
                <a:ext cx="148566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E1747-8B48-0043-AD36-285F92D40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7" y="5395021"/>
                <a:ext cx="1485663" cy="703526"/>
              </a:xfrm>
              <a:prstGeom prst="rect">
                <a:avLst/>
              </a:prstGeom>
              <a:blipFill>
                <a:blip r:embed="rId6"/>
                <a:stretch>
                  <a:fillRect l="-15254" t="-139286" r="-1695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D261E-CD66-7645-B639-1462906BF326}"/>
                  </a:ext>
                </a:extLst>
              </p:cNvPr>
              <p:cNvSpPr txBox="1"/>
              <p:nvPr/>
            </p:nvSpPr>
            <p:spPr>
              <a:xfrm>
                <a:off x="6065136" y="3082871"/>
                <a:ext cx="2582823" cy="3838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work</a:t>
                </a:r>
              </a:p>
              <a:p>
                <a:r>
                  <a:rPr lang="en-US" sz="1600" dirty="0"/>
                  <a:t> </a:t>
                </a:r>
              </a:p>
              <a:p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+0+2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1+0−3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as do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=1,1</m:t>
                    </m:r>
                  </m:oMath>
                </a14:m>
                <a:r>
                  <a:rPr lang="en-US" sz="1600" dirty="0"/>
                  <a:t>    and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D261E-CD66-7645-B639-1462906B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36" y="3082871"/>
                <a:ext cx="2582823" cy="3838423"/>
              </a:xfrm>
              <a:prstGeom prst="rect">
                <a:avLst/>
              </a:prstGeom>
              <a:blipFill>
                <a:blip r:embed="rId7"/>
                <a:stretch>
                  <a:fillRect l="-4412" t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1542B7-0942-3649-B367-C80C1F1A45BA}"/>
              </a:ext>
            </a:extLst>
          </p:cNvPr>
          <p:cNvCxnSpPr>
            <a:cxnSpLocks/>
          </p:cNvCxnSpPr>
          <p:nvPr/>
        </p:nvCxnSpPr>
        <p:spPr>
          <a:xfrm>
            <a:off x="1233506" y="4611804"/>
            <a:ext cx="0" cy="5383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D28C59-F475-6748-B83A-FB28144C6284}"/>
              </a:ext>
            </a:extLst>
          </p:cNvPr>
          <p:cNvSpPr txBox="1"/>
          <p:nvPr/>
        </p:nvSpPr>
        <p:spPr>
          <a:xfrm>
            <a:off x="1287055" y="4696324"/>
            <a:ext cx="203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FCEE9-F202-3146-ABF1-31B65979725E}"/>
              </a:ext>
            </a:extLst>
          </p:cNvPr>
          <p:cNvSpPr txBox="1"/>
          <p:nvPr/>
        </p:nvSpPr>
        <p:spPr>
          <a:xfrm>
            <a:off x="370202" y="3045344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diagonalization: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4B77A-5228-3145-8CF0-B315BE39E48C}"/>
                  </a:ext>
                </a:extLst>
              </p:cNvPr>
              <p:cNvSpPr txBox="1"/>
              <p:nvPr/>
            </p:nvSpPr>
            <p:spPr>
              <a:xfrm>
                <a:off x="361631" y="6078800"/>
                <a:ext cx="4785797" cy="60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‘s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‘s that obey this equation</a:t>
                </a:r>
              </a:p>
              <a:p>
                <a:r>
                  <a:rPr lang="en-US" sz="1600" dirty="0"/>
                  <a:t>(There are 3 combinations in this case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 is 3 x 3)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4B77A-5228-3145-8CF0-B315BE39E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31" y="6078800"/>
                <a:ext cx="4785797" cy="604589"/>
              </a:xfrm>
              <a:prstGeom prst="rect">
                <a:avLst/>
              </a:prstGeom>
              <a:blipFill>
                <a:blip r:embed="rId8"/>
                <a:stretch>
                  <a:fillRect l="-529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C71519-244B-F947-8FD2-DD08F4F57335}"/>
                  </a:ext>
                </a:extLst>
              </p:cNvPr>
              <p:cNvSpPr txBox="1"/>
              <p:nvPr/>
            </p:nvSpPr>
            <p:spPr>
              <a:xfrm>
                <a:off x="2707637" y="5425181"/>
                <a:ext cx="2039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phonons)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C71519-244B-F947-8FD2-DD08F4F5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37" y="5425181"/>
                <a:ext cx="2039917" cy="276999"/>
              </a:xfrm>
              <a:prstGeom prst="rect">
                <a:avLst/>
              </a:prstGeom>
              <a:blipFill>
                <a:blip r:embed="rId9"/>
                <a:stretch>
                  <a:fillRect l="-6173" t="-21739" r="-555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4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E941DC-74D4-D443-8F3E-DAB7CB91D533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13E62-2706-6D4C-8073-9213C93F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7" y="1293450"/>
            <a:ext cx="3245890" cy="98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09B0E5-94EA-D546-9C68-41B8D90A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5" y="3921926"/>
            <a:ext cx="3019538" cy="1009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2470C-7ED7-3F40-BB53-E7A3F4BE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9" y="5376082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/>
              <p:nvPr/>
            </p:nvSpPr>
            <p:spPr>
              <a:xfrm>
                <a:off x="323172" y="1014327"/>
                <a:ext cx="8597482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Express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as a Fourier Series </a:t>
                </a:r>
                <a:r>
                  <a:rPr lang="en-US" sz="1600" dirty="0"/>
                  <a:t>(the Fourier coefficients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” are a bit more complicated here)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72" y="1014327"/>
                <a:ext cx="8597482" cy="370358"/>
              </a:xfrm>
              <a:prstGeom prst="rect">
                <a:avLst/>
              </a:prstGeom>
              <a:blipFill>
                <a:blip r:embed="rId5"/>
                <a:stretch>
                  <a:fillRect l="-4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/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  Solve equation of motion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blipFill>
                <a:blip r:embed="rId8"/>
                <a:stretch>
                  <a:fillRect l="-12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/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blipFill>
                <a:blip r:embed="rId9"/>
                <a:stretch>
                  <a:fillRect l="-21990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1C0B3F-8F50-B941-A052-DF90CFE66AE8}"/>
              </a:ext>
            </a:extLst>
          </p:cNvPr>
          <p:cNvSpPr txBox="1"/>
          <p:nvPr/>
        </p:nvSpPr>
        <p:spPr>
          <a:xfrm>
            <a:off x="251971" y="3612319"/>
            <a:ext cx="658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2a.   In solving we find its convenient to define the </a:t>
            </a:r>
            <a:r>
              <a:rPr lang="en-US" b="1" dirty="0"/>
              <a:t>Dynamical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5968F-F509-CC4C-BF08-0DD958707553}"/>
              </a:ext>
            </a:extLst>
          </p:cNvPr>
          <p:cNvSpPr txBox="1"/>
          <p:nvPr/>
        </p:nvSpPr>
        <p:spPr>
          <a:xfrm>
            <a:off x="251971" y="4920443"/>
            <a:ext cx="678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2b.   Phonon ’eigenstates’ are the solutions you get when you        	diagonalize the Dynamical Matrix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A0052-CE30-5F43-8393-CABF289145E4}"/>
              </a:ext>
            </a:extLst>
          </p:cNvPr>
          <p:cNvSpPr txBox="1"/>
          <p:nvPr/>
        </p:nvSpPr>
        <p:spPr>
          <a:xfrm>
            <a:off x="511399" y="6377913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86FF1-2B3D-BE4B-B007-E003A7E40036}"/>
              </a:ext>
            </a:extLst>
          </p:cNvPr>
          <p:cNvSpPr txBox="1"/>
          <p:nvPr/>
        </p:nvSpPr>
        <p:spPr>
          <a:xfrm>
            <a:off x="1486402" y="6377913"/>
            <a:ext cx="17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length vector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B5B8D-F81A-DF47-945C-D0EB0A2B83F1}"/>
              </a:ext>
            </a:extLst>
          </p:cNvPr>
          <p:cNvSpPr txBox="1"/>
          <p:nvPr/>
        </p:nvSpPr>
        <p:spPr>
          <a:xfrm>
            <a:off x="3424499" y="6377913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x 3n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BF3C7-BBA2-BF47-A7C3-8444071F080D}"/>
              </a:ext>
            </a:extLst>
          </p:cNvPr>
          <p:cNvSpPr txBox="1"/>
          <p:nvPr/>
        </p:nvSpPr>
        <p:spPr>
          <a:xfrm>
            <a:off x="5394021" y="6377913"/>
            <a:ext cx="17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length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EC2A6C-53E3-FB4F-AE81-1F7C662B9D7A}"/>
                  </a:ext>
                </a:extLst>
              </p:cNvPr>
              <p:cNvSpPr txBox="1"/>
              <p:nvPr/>
            </p:nvSpPr>
            <p:spPr>
              <a:xfrm>
                <a:off x="6619191" y="5364197"/>
                <a:ext cx="2231508" cy="647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solutions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EC2A6C-53E3-FB4F-AE81-1F7C662B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91" y="5364197"/>
                <a:ext cx="2231508" cy="647357"/>
              </a:xfrm>
              <a:prstGeom prst="rect">
                <a:avLst/>
              </a:prstGeom>
              <a:blipFill>
                <a:blip r:embed="rId10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CA54F3-DC94-0A4C-ABE0-BCBD0C2F24EB}"/>
              </a:ext>
            </a:extLst>
          </p:cNvPr>
          <p:cNvSpPr txBox="1"/>
          <p:nvPr/>
        </p:nvSpPr>
        <p:spPr>
          <a:xfrm>
            <a:off x="3739588" y="38488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Lattice Dynamics</a:t>
            </a:r>
          </a:p>
        </p:txBody>
      </p:sp>
    </p:spTree>
    <p:extLst>
      <p:ext uri="{BB962C8B-B14F-4D97-AF65-F5344CB8AC3E}">
        <p14:creationId xmlns:p14="http://schemas.microsoft.com/office/powerpoint/2010/main" val="19208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550F3-29D8-384E-901E-049EF963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751189"/>
            <a:ext cx="4940300" cy="124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4647F-8B3D-3E41-8CBC-114F5DD2BADE}"/>
              </a:ext>
            </a:extLst>
          </p:cNvPr>
          <p:cNvSpPr txBox="1"/>
          <p:nvPr/>
        </p:nvSpPr>
        <p:spPr>
          <a:xfrm>
            <a:off x="1538094" y="1995789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/>
              <p:nvPr/>
            </p:nvSpPr>
            <p:spPr>
              <a:xfrm>
                <a:off x="2513097" y="1995789"/>
                <a:ext cx="1742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97" y="1995789"/>
                <a:ext cx="1742015" cy="369332"/>
              </a:xfrm>
              <a:prstGeom prst="rect">
                <a:avLst/>
              </a:prstGeom>
              <a:blipFill>
                <a:blip r:embed="rId3"/>
                <a:stretch>
                  <a:fillRect t="-3333" r="-14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/>
              <p:nvPr/>
            </p:nvSpPr>
            <p:spPr>
              <a:xfrm>
                <a:off x="4451194" y="1995789"/>
                <a:ext cx="1603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4" y="1995789"/>
                <a:ext cx="1603324" cy="369332"/>
              </a:xfrm>
              <a:prstGeom prst="rect">
                <a:avLst/>
              </a:prstGeom>
              <a:blipFill>
                <a:blip r:embed="rId4"/>
                <a:stretch>
                  <a:fillRect t="-3333" r="-78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/>
              <p:nvPr/>
            </p:nvSpPr>
            <p:spPr>
              <a:xfrm>
                <a:off x="6420716" y="1995789"/>
                <a:ext cx="1742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6" y="1995789"/>
                <a:ext cx="1742015" cy="369332"/>
              </a:xfrm>
              <a:prstGeom prst="rect">
                <a:avLst/>
              </a:prstGeom>
              <a:blipFill>
                <a:blip r:embed="rId5"/>
                <a:stretch>
                  <a:fillRect t="-3333" r="-14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/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F09B4-2CF6-C341-8637-892808A595E4}"/>
              </a:ext>
            </a:extLst>
          </p:cNvPr>
          <p:cNvCxnSpPr>
            <a:cxnSpLocks/>
          </p:cNvCxnSpPr>
          <p:nvPr/>
        </p:nvCxnSpPr>
        <p:spPr>
          <a:xfrm flipV="1">
            <a:off x="2101850" y="1567359"/>
            <a:ext cx="41124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65DF1-56C0-F146-AA5B-8447B7BFF21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384105" y="1567359"/>
            <a:ext cx="20948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42AC18-48D0-3447-AF4C-EF5075AA63E4}"/>
              </a:ext>
            </a:extLst>
          </p:cNvPr>
          <p:cNvCxnSpPr>
            <a:cxnSpLocks/>
          </p:cNvCxnSpPr>
          <p:nvPr/>
        </p:nvCxnSpPr>
        <p:spPr>
          <a:xfrm flipV="1">
            <a:off x="5086494" y="1567359"/>
            <a:ext cx="3415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803BC-240E-E741-A484-CC8A8BEFA54C}"/>
              </a:ext>
            </a:extLst>
          </p:cNvPr>
          <p:cNvCxnSpPr>
            <a:cxnSpLocks/>
          </p:cNvCxnSpPr>
          <p:nvPr/>
        </p:nvCxnSpPr>
        <p:spPr>
          <a:xfrm flipH="1" flipV="1">
            <a:off x="6138838" y="1567359"/>
            <a:ext cx="46797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12EBE3-97CC-C046-9C2E-23B8EDF3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201" y="3761073"/>
            <a:ext cx="2693791" cy="2469308"/>
          </a:xfrm>
          <a:prstGeom prst="rect">
            <a:avLst/>
          </a:prstGeom>
        </p:spPr>
      </p:pic>
      <p:pic>
        <p:nvPicPr>
          <p:cNvPr id="17" name="Picture 16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5D411DF-F00C-B043-8275-31B6D1AC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62" y="4394013"/>
            <a:ext cx="1895586" cy="13775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3B450D-061E-5242-8763-A9855FE44D9B}"/>
              </a:ext>
            </a:extLst>
          </p:cNvPr>
          <p:cNvCxnSpPr>
            <a:cxnSpLocks/>
          </p:cNvCxnSpPr>
          <p:nvPr/>
        </p:nvCxnSpPr>
        <p:spPr>
          <a:xfrm flipH="1">
            <a:off x="2718486" y="3303084"/>
            <a:ext cx="778540" cy="457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BC9385-6B07-1946-B7C2-DFB49063D1A2}"/>
              </a:ext>
            </a:extLst>
          </p:cNvPr>
          <p:cNvCxnSpPr>
            <a:cxnSpLocks/>
          </p:cNvCxnSpPr>
          <p:nvPr/>
        </p:nvCxnSpPr>
        <p:spPr>
          <a:xfrm>
            <a:off x="5086494" y="3303084"/>
            <a:ext cx="684111" cy="944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/>
              <p:nvPr/>
            </p:nvSpPr>
            <p:spPr>
              <a:xfrm>
                <a:off x="257326" y="325166"/>
                <a:ext cx="2561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of atoms in unit cell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6" y="325166"/>
                <a:ext cx="2561535" cy="369332"/>
              </a:xfrm>
              <a:prstGeom prst="rect">
                <a:avLst/>
              </a:prstGeom>
              <a:blipFill>
                <a:blip r:embed="rId9"/>
                <a:stretch>
                  <a:fillRect t="-6667" r="-98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/>
              <p:nvPr/>
            </p:nvSpPr>
            <p:spPr>
              <a:xfrm>
                <a:off x="3250373" y="305533"/>
                <a:ext cx="1429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3" y="305533"/>
                <a:ext cx="14293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E9C9C-2ACA-B04F-9FA2-36499C9BCA1D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E1A1E-A649-4647-9547-D64F5C83B5E8}"/>
              </a:ext>
            </a:extLst>
          </p:cNvPr>
          <p:cNvSpPr txBox="1"/>
          <p:nvPr/>
        </p:nvSpPr>
        <p:spPr>
          <a:xfrm>
            <a:off x="3704493" y="295420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6FA43-E90D-1746-9274-FE1B1A14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19" y="1195639"/>
            <a:ext cx="3355561" cy="84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EC42-AF19-D64F-AF7E-AE80C37D1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48"/>
          <a:stretch/>
        </p:blipFill>
        <p:spPr>
          <a:xfrm>
            <a:off x="118374" y="3175052"/>
            <a:ext cx="1637502" cy="167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60EC2-2B1B-3C44-B2FA-EC61FEA2C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086" y="2874771"/>
            <a:ext cx="3355560" cy="2536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0E22F-1894-F748-9BC3-2A2617C69294}"/>
              </a:ext>
            </a:extLst>
          </p:cNvPr>
          <p:cNvSpPr txBox="1"/>
          <p:nvPr/>
        </p:nvSpPr>
        <p:spPr>
          <a:xfrm>
            <a:off x="1946501" y="803345"/>
            <a:ext cx="480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solutions (diagonalize the Dynamical Matrix)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99E29-18DD-A648-BE80-13099664108E}"/>
              </a:ext>
            </a:extLst>
          </p:cNvPr>
          <p:cNvSpPr txBox="1"/>
          <p:nvPr/>
        </p:nvSpPr>
        <p:spPr>
          <a:xfrm>
            <a:off x="569048" y="1878679"/>
            <a:ext cx="307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special directions to plot</a:t>
            </a:r>
          </a:p>
          <a:p>
            <a:r>
              <a:rPr lang="en-US" dirty="0"/>
              <a:t>pretty band structures: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B9E44-FFEA-3E40-BED8-0B6EE35B3920}"/>
              </a:ext>
            </a:extLst>
          </p:cNvPr>
          <p:cNvSpPr txBox="1"/>
          <p:nvPr/>
        </p:nvSpPr>
        <p:spPr>
          <a:xfrm>
            <a:off x="5449086" y="1878679"/>
            <a:ext cx="3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mesh to sample the entire Brillouin Zone, when we want transport properties of density of states: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AF73F-2471-3E4A-9F11-F081EEFA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209" y="2831179"/>
            <a:ext cx="2693791" cy="2469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ACE54-0473-384C-95FE-CEC5E55D228B}"/>
              </a:ext>
            </a:extLst>
          </p:cNvPr>
          <p:cNvSpPr txBox="1"/>
          <p:nvPr/>
        </p:nvSpPr>
        <p:spPr>
          <a:xfrm>
            <a:off x="5449086" y="5662361"/>
            <a:ext cx="35140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suites that do this: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http://www.shengbte.org/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096A3A-5092-7846-B83C-618C4BDB85D8}"/>
              </a:ext>
            </a:extLst>
          </p:cNvPr>
          <p:cNvCxnSpPr>
            <a:cxnSpLocks/>
          </p:cNvCxnSpPr>
          <p:nvPr/>
        </p:nvCxnSpPr>
        <p:spPr>
          <a:xfrm>
            <a:off x="929148" y="3942735"/>
            <a:ext cx="634609" cy="594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647F7-CDEA-5747-A2A9-82C2F94116CE}"/>
              </a:ext>
            </a:extLst>
          </p:cNvPr>
          <p:cNvCxnSpPr>
            <a:cxnSpLocks/>
          </p:cNvCxnSpPr>
          <p:nvPr/>
        </p:nvCxnSpPr>
        <p:spPr>
          <a:xfrm>
            <a:off x="2192593" y="5039031"/>
            <a:ext cx="349046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6B4C-9351-A043-BF36-47687478A56B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3417-9086-F24E-9D6F-86FBD579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7" y="1221401"/>
            <a:ext cx="5279306" cy="3669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/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acoustic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dirty="0"/>
                  <a:t>  </a:t>
                </a:r>
                <a:r>
                  <a:rPr lang="en-US" b="1" dirty="0"/>
                  <a:t>optical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is the number of atoms in the unit cell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blipFill>
                <a:blip r:embed="rId3"/>
                <a:stretch>
                  <a:fillRect l="-2055" t="-69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315E892-80E3-7B4C-B8E2-A0AABF6D43E5}"/>
              </a:ext>
            </a:extLst>
          </p:cNvPr>
          <p:cNvSpPr/>
          <p:nvPr/>
        </p:nvSpPr>
        <p:spPr>
          <a:xfrm>
            <a:off x="4137114" y="4364029"/>
            <a:ext cx="225851" cy="23669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BDB104-9D8E-5D4F-B68E-FCC42027CA8A}"/>
              </a:ext>
            </a:extLst>
          </p:cNvPr>
          <p:cNvCxnSpPr/>
          <p:nvPr/>
        </p:nvCxnSpPr>
        <p:spPr>
          <a:xfrm>
            <a:off x="4355870" y="4706791"/>
            <a:ext cx="212271" cy="473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418D2B-A233-4447-AAE8-020B20F0357F}"/>
              </a:ext>
            </a:extLst>
          </p:cNvPr>
          <p:cNvSpPr txBox="1"/>
          <p:nvPr/>
        </p:nvSpPr>
        <p:spPr>
          <a:xfrm>
            <a:off x="4015096" y="5233281"/>
            <a:ext cx="3203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Ultrasound, speed of sound,</a:t>
            </a:r>
          </a:p>
          <a:p>
            <a:r>
              <a:rPr lang="en-US" dirty="0"/>
              <a:t>Elastic tensor and moduli, </a:t>
            </a:r>
          </a:p>
          <a:p>
            <a:r>
              <a:rPr lang="en-US" dirty="0"/>
              <a:t>Bulk modulus, Young’s modulus,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E8A29-BF69-4343-B919-2FB46D84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" y="5089677"/>
            <a:ext cx="3504281" cy="1499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A9965-9ED3-8747-8D99-A6F1898A0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17" y="1842435"/>
            <a:ext cx="3227726" cy="2427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D44758-81EB-874F-BFBE-89A3E4087E00}"/>
              </a:ext>
            </a:extLst>
          </p:cNvPr>
          <p:cNvCxnSpPr/>
          <p:nvPr/>
        </p:nvCxnSpPr>
        <p:spPr>
          <a:xfrm flipH="1">
            <a:off x="4362965" y="4042611"/>
            <a:ext cx="1229752" cy="32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4B434-FE49-D74C-B041-96A7B7862BEA}"/>
              </a:ext>
            </a:extLst>
          </p:cNvPr>
          <p:cNvCxnSpPr>
            <a:cxnSpLocks/>
          </p:cNvCxnSpPr>
          <p:nvPr/>
        </p:nvCxnSpPr>
        <p:spPr>
          <a:xfrm flipH="1">
            <a:off x="4684295" y="3506462"/>
            <a:ext cx="93258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1037AA-36D1-C24A-BA45-737DF07A779C}"/>
              </a:ext>
            </a:extLst>
          </p:cNvPr>
          <p:cNvCxnSpPr>
            <a:cxnSpLocks/>
          </p:cNvCxnSpPr>
          <p:nvPr/>
        </p:nvCxnSpPr>
        <p:spPr>
          <a:xfrm flipH="1">
            <a:off x="4977841" y="2970313"/>
            <a:ext cx="69421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E8E61-CCC4-9748-A975-F0820F5FD58A}"/>
              </a:ext>
            </a:extLst>
          </p:cNvPr>
          <p:cNvCxnSpPr>
            <a:cxnSpLocks/>
          </p:cNvCxnSpPr>
          <p:nvPr/>
        </p:nvCxnSpPr>
        <p:spPr>
          <a:xfrm flipH="1">
            <a:off x="5373075" y="2428758"/>
            <a:ext cx="378162" cy="239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9268</TotalTime>
  <Words>2260</Words>
  <Application>Microsoft Macintosh PowerPoint</Application>
  <PresentationFormat>On-screen Show (4:3)</PresentationFormat>
  <Paragraphs>347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127</cp:revision>
  <dcterms:created xsi:type="dcterms:W3CDTF">2020-01-28T21:16:44Z</dcterms:created>
  <dcterms:modified xsi:type="dcterms:W3CDTF">2020-02-24T17:29:46Z</dcterms:modified>
</cp:coreProperties>
</file>